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4" r:id="rId4"/>
    <p:sldId id="256" r:id="rId5"/>
    <p:sldId id="261" r:id="rId6"/>
    <p:sldId id="262" r:id="rId7"/>
    <p:sldId id="287" r:id="rId8"/>
    <p:sldId id="263" r:id="rId9"/>
    <p:sldId id="289" r:id="rId10"/>
    <p:sldId id="266" r:id="rId11"/>
    <p:sldId id="278" r:id="rId12"/>
    <p:sldId id="265" r:id="rId13"/>
    <p:sldId id="267" r:id="rId14"/>
    <p:sldId id="268" r:id="rId15"/>
    <p:sldId id="269" r:id="rId16"/>
    <p:sldId id="270" r:id="rId17"/>
    <p:sldId id="292" r:id="rId18"/>
    <p:sldId id="271" r:id="rId19"/>
    <p:sldId id="272" r:id="rId20"/>
    <p:sldId id="275" r:id="rId21"/>
    <p:sldId id="288" r:id="rId22"/>
    <p:sldId id="279" r:id="rId23"/>
    <p:sldId id="273" r:id="rId24"/>
    <p:sldId id="274" r:id="rId25"/>
    <p:sldId id="257" r:id="rId26"/>
    <p:sldId id="280" r:id="rId27"/>
    <p:sldId id="281" r:id="rId28"/>
    <p:sldId id="282" r:id="rId29"/>
    <p:sldId id="283" r:id="rId30"/>
    <p:sldId id="284" r:id="rId31"/>
    <p:sldId id="286" r:id="rId32"/>
    <p:sldId id="276" r:id="rId33"/>
    <p:sldId id="258" r:id="rId34"/>
    <p:sldId id="285" r:id="rId35"/>
    <p:sldId id="277" r:id="rId36"/>
    <p:sldId id="293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AE79-84BB-4081-AE22-E91581C11157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DCF9-1A33-4E72-8CB1-9A04CCE8EB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91F53-C886-4822-815F-FB81A900EFC5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287C-7CF4-48E1-92C7-E52C690E74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F129-7553-4428-A173-514D34B0EA1B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D9492-9B36-46E6-8905-2696571B08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7449-CD37-48AE-9775-843F0433BA24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CDFD-4397-40BE-92B3-E9B168A757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AD52-2ED7-488A-AD87-B4C232947435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4E66-72C5-4610-87C6-08E2397FEC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D8480-4618-4239-B0EC-1AF1F0A0FD72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0E36-C623-479C-9B1F-C7B893B50E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0BD1C-B584-4FCC-B004-EF38B7523BA1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A27FC-889F-48EF-841A-F0E76AEFA4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22D6-E7E3-4090-9B48-D1257FBE04F6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08EA-62AF-4F96-A389-01762B3E74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D6C3-B025-4FB6-8ABA-90106100AC6B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8C57F-6916-478D-98FC-67CF8D1833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A945D-781E-4CE1-AAB5-5677BF63113C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8D016-C920-474C-AB7F-5391FE1803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EF28A-FB28-46AA-B343-A051A6A1B939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803D4-D5F0-4B6D-B53D-B7CA0F1988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2EB960-36E4-43C5-9F96-D4EBA54A8D99}" type="datetimeFigureOut">
              <a:rPr lang="fr-FR"/>
              <a:pPr>
                <a:defRPr/>
              </a:pPr>
              <a:t>24/08/2017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F1AA26-E416-465E-BD3D-9218123D23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ien-ronchin.etab.ac-lille.fr/files/2017/06/Mon-film.mp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inspection.ronchin.free.fr/videos/2016film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sRaSaXuza8" TargetMode="External"/><Relationship Id="rId2" Type="http://schemas.openxmlformats.org/officeDocument/2006/relationships/hyperlink" Target="https://www.youtube.com/watch?v=-umzKxSG4R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nonauharcelement.education.gouv.fr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duscol.education.fr/cid72752/prix-non-au-harcelement-2016-2017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nonauharcelement.education.gouv.fr/ressources/outil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ctrTitle"/>
          </p:nvPr>
        </p:nvSpPr>
        <p:spPr>
          <a:xfrm>
            <a:off x="23486" y="260648"/>
            <a:ext cx="5040313" cy="3024187"/>
          </a:xfrm>
          <a:solidFill>
            <a:srgbClr val="92D050"/>
          </a:solidFill>
        </p:spPr>
        <p:txBody>
          <a:bodyPr/>
          <a:lstStyle/>
          <a:p>
            <a:r>
              <a:rPr lang="fr-FR" dirty="0" smtClean="0">
                <a:latin typeface="Franklin Gothic Demi" pitchFamily="34" charset="0"/>
              </a:rPr>
              <a:t>NON AU HARCELEMENT</a:t>
            </a:r>
          </a:p>
        </p:txBody>
      </p:sp>
      <p:sp>
        <p:nvSpPr>
          <p:cNvPr id="4099" name="Sous-titre 2"/>
          <p:cNvSpPr>
            <a:spLocks noGrp="1"/>
          </p:cNvSpPr>
          <p:nvPr>
            <p:ph type="subTitle" idx="1"/>
          </p:nvPr>
        </p:nvSpPr>
        <p:spPr>
          <a:xfrm>
            <a:off x="0" y="4509120"/>
            <a:ext cx="5551488" cy="1701800"/>
          </a:xfrm>
        </p:spPr>
        <p:txBody>
          <a:bodyPr/>
          <a:lstStyle/>
          <a:p>
            <a:r>
              <a:rPr lang="fr-FR" sz="2400" b="1" dirty="0" smtClean="0">
                <a:solidFill>
                  <a:srgbClr val="002060"/>
                </a:solidFill>
                <a:latin typeface="Arial Rounded MT Bold" pitchFamily="34" charset="0"/>
                <a:ea typeface="Aharoni"/>
                <a:cs typeface="Aharoni"/>
              </a:rPr>
              <a:t>Projet de la classe de CM2 </a:t>
            </a:r>
          </a:p>
          <a:p>
            <a:r>
              <a:rPr lang="fr-FR" sz="2400" b="1" dirty="0" smtClean="0">
                <a:solidFill>
                  <a:srgbClr val="002060"/>
                </a:solidFill>
                <a:latin typeface="Arial Rounded MT Bold" pitchFamily="34" charset="0"/>
                <a:ea typeface="Aharoni"/>
                <a:cs typeface="Aharoni"/>
              </a:rPr>
              <a:t>de Carole Pilard</a:t>
            </a:r>
          </a:p>
          <a:p>
            <a:r>
              <a:rPr lang="fr-FR" sz="2400" b="1" dirty="0" smtClean="0">
                <a:solidFill>
                  <a:srgbClr val="002060"/>
                </a:solidFill>
                <a:latin typeface="Arial Rounded MT Bold" pitchFamily="34" charset="0"/>
                <a:ea typeface="Aharoni"/>
                <a:cs typeface="Aharoni"/>
              </a:rPr>
              <a:t>Ecole J Moulin Ronchin 2017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476250"/>
            <a:ext cx="38052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s-titre 2"/>
          <p:cNvSpPr txBox="1">
            <a:spLocks/>
          </p:cNvSpPr>
          <p:nvPr/>
        </p:nvSpPr>
        <p:spPr bwMode="auto">
          <a:xfrm>
            <a:off x="179512" y="3356993"/>
            <a:ext cx="50401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>
                <a:solidFill>
                  <a:srgbClr val="0070C0"/>
                </a:solidFill>
                <a:ea typeface="Aharoni"/>
                <a:cs typeface="Aharoni"/>
              </a:rPr>
              <a:t>C</a:t>
            </a:r>
            <a:r>
              <a:rPr lang="fr-FR" sz="2400" b="1" dirty="0" smtClean="0">
                <a:solidFill>
                  <a:srgbClr val="0070C0"/>
                </a:solidFill>
                <a:ea typeface="Aharoni"/>
                <a:cs typeface="Aharoni"/>
              </a:rPr>
              <a:t>oncours organisé par le ministère.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750" y="115888"/>
            <a:ext cx="7488238" cy="1143000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b="1" dirty="0" smtClean="0"/>
              <a:t>EDUCATION MORALE ET CIVIQUE : programmes</a:t>
            </a:r>
            <a:endParaRPr lang="fr-FR" sz="3200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 smtClean="0">
                <a:solidFill>
                  <a:srgbClr val="0070C0"/>
                </a:solidFill>
              </a:rPr>
              <a:t>4 grands axes où </a:t>
            </a:r>
            <a:r>
              <a:rPr lang="fr-FR" dirty="0">
                <a:solidFill>
                  <a:srgbClr val="0070C0"/>
                </a:solidFill>
              </a:rPr>
              <a:t>sont déclinés objectifs et enseignements: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La sensibilité : soi et les autres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Le droit et la règle : des principes pour vivre avec les autres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Le jugement : penser par soi-même et avec les autres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L’engagement : agir individuellement et collectivement</a:t>
            </a:r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Exposer une courte argumentation pour exprimer et justifier un point de vue et des choix personnels.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 smtClean="0"/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S’affirmer dans un débat sans imposer son point de vue aux autres et accepter le point de vue des autres.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b="1" dirty="0" smtClean="0"/>
              <a:t>LANGAGE ORAL : Le débat argumentatif</a:t>
            </a:r>
            <a:endParaRPr lang="fr-F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413"/>
            <a:ext cx="7067550" cy="792162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fr-FR" smtClean="0">
                <a:solidFill>
                  <a:srgbClr val="00B050"/>
                </a:solidFill>
              </a:rPr>
              <a:t>1 - Représentation initiale des enfants</a:t>
            </a:r>
          </a:p>
          <a:p>
            <a:pPr marL="0" indent="0">
              <a:buFont typeface="Arial" pitchFamily="34" charset="0"/>
              <a:buNone/>
            </a:pPr>
            <a:endParaRPr lang="fr-FR" smtClean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4625" y="115888"/>
            <a:ext cx="8861425" cy="10096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800" b="1" dirty="0" smtClean="0"/>
              <a:t>LE PROJET : REALISATION DE LA VIDEO</a:t>
            </a:r>
            <a:br>
              <a:rPr lang="fr-FR" sz="2800" b="1" dirty="0" smtClean="0"/>
            </a:br>
            <a:r>
              <a:rPr lang="fr-FR" sz="2800" dirty="0" smtClean="0"/>
              <a:t>LES DIFFRENTES PHASES</a:t>
            </a:r>
            <a:endParaRPr lang="fr-FR" sz="2800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2133600"/>
            <a:ext cx="7075488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813" cy="92233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fr-FR" sz="3200" smtClean="0">
                <a:solidFill>
                  <a:srgbClr val="00B050"/>
                </a:solidFill>
              </a:rPr>
              <a:t>2 - Définition</a:t>
            </a:r>
            <a:r>
              <a:rPr lang="fr-FR" smtClean="0">
                <a:solidFill>
                  <a:srgbClr val="00B050"/>
                </a:solidFill>
              </a:rPr>
              <a:t> du HARCELEMENT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400" i="1" smtClean="0"/>
              <a:t>Affichage de la classe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83693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 txBox="1">
            <a:spLocks/>
          </p:cNvSpPr>
          <p:nvPr/>
        </p:nvSpPr>
        <p:spPr bwMode="auto">
          <a:xfrm>
            <a:off x="457200" y="2017713"/>
            <a:ext cx="6418263" cy="3140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sz="32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09600" y="427038"/>
            <a:ext cx="7643813" cy="92233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rgbClr val="00B050"/>
                </a:solidFill>
                <a:latin typeface="+mn-lt"/>
              </a:rPr>
              <a:t>3</a:t>
            </a:r>
            <a:r>
              <a:rPr lang="fr-FR" sz="3200" dirty="0" smtClean="0">
                <a:solidFill>
                  <a:srgbClr val="00B050"/>
                </a:solidFill>
                <a:latin typeface="+mn-lt"/>
              </a:rPr>
              <a:t> - La construction du scénario</a:t>
            </a:r>
            <a:endParaRPr lang="fr-FR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622300" y="2017713"/>
            <a:ext cx="660558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3000">
                <a:latin typeface="Calibri" pitchFamily="34" charset="0"/>
              </a:rPr>
              <a:t>Analyse des vidéos.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300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3000">
                <a:latin typeface="Calibri" pitchFamily="34" charset="0"/>
              </a:rPr>
              <a:t>Mise en valeur de 3 entrées :</a:t>
            </a:r>
            <a:br>
              <a:rPr lang="fr-FR" sz="3000">
                <a:latin typeface="Calibri" pitchFamily="34" charset="0"/>
              </a:rPr>
            </a:br>
            <a:r>
              <a:rPr lang="fr-FR" sz="3000">
                <a:latin typeface="Calibri" pitchFamily="34" charset="0"/>
              </a:rPr>
              <a:t>- le harceleur</a:t>
            </a:r>
            <a:br>
              <a:rPr lang="fr-FR" sz="3000">
                <a:latin typeface="Calibri" pitchFamily="34" charset="0"/>
              </a:rPr>
            </a:br>
            <a:r>
              <a:rPr lang="fr-FR" sz="3000">
                <a:latin typeface="Calibri" pitchFamily="34" charset="0"/>
              </a:rPr>
              <a:t>- le harcelé</a:t>
            </a:r>
            <a:br>
              <a:rPr lang="fr-FR" sz="3000">
                <a:latin typeface="Calibri" pitchFamily="34" charset="0"/>
              </a:rPr>
            </a:br>
            <a:r>
              <a:rPr lang="fr-FR" sz="3000">
                <a:latin typeface="Calibri" pitchFamily="34" charset="0"/>
              </a:rPr>
              <a:t>- les pistes pour lutter contre le harcèlement.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Choisir une entrée.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Trouver des situations :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000" dirty="0" smtClean="0"/>
              <a:t>Le harceleur : lister des endroits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000" dirty="0" smtClean="0"/>
              <a:t>Le harcelé : travailler sur les émotions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000" dirty="0" smtClean="0"/>
              <a:t>Les solutions : les pistes pour rompre le silence.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Jouer les saynètes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Présenter aux autres son scénario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Débattre, faire évoluer et choisir le scénario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Faire les prises de vue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Monter les différents scénettes </a:t>
            </a:r>
          </a:p>
          <a:p>
            <a:pPr fontAlgn="auto">
              <a:spcAft>
                <a:spcPts val="0"/>
              </a:spcAft>
              <a:buFont typeface="Arial" charset="0"/>
              <a:buChar char="•"/>
              <a:defRPr/>
            </a:pPr>
            <a:endParaRPr lang="fr-FR" dirty="0"/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851650" cy="922337"/>
          </a:xfrm>
          <a:ln w="28575">
            <a:solidFill>
              <a:schemeClr val="tx1"/>
            </a:solidFill>
          </a:ln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00B050"/>
                </a:solidFill>
                <a:latin typeface="+mn-lt"/>
              </a:rPr>
              <a:t>4 – L’écriture du scénario</a:t>
            </a:r>
            <a:endParaRPr lang="fr-FR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1105743" y="274638"/>
            <a:ext cx="6778625" cy="922337"/>
          </a:xfrm>
          <a:ln w="28575">
            <a:solidFill>
              <a:schemeClr val="tx1"/>
            </a:solidFill>
          </a:ln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rgbClr val="00B050"/>
                </a:solidFill>
                <a:latin typeface="+mn-lt"/>
              </a:rPr>
              <a:t>5</a:t>
            </a:r>
            <a:r>
              <a:rPr lang="fr-FR" sz="3200" dirty="0" smtClean="0">
                <a:solidFill>
                  <a:srgbClr val="00B050"/>
                </a:solidFill>
                <a:latin typeface="+mn-lt"/>
              </a:rPr>
              <a:t> – Les films 1/2</a:t>
            </a:r>
            <a:endParaRPr lang="fr-FR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870" y="1412776"/>
            <a:ext cx="58864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1105743" y="274638"/>
            <a:ext cx="6778625" cy="922337"/>
          </a:xfrm>
          <a:ln w="28575">
            <a:solidFill>
              <a:schemeClr val="tx1"/>
            </a:solidFill>
          </a:ln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rgbClr val="00B050"/>
                </a:solidFill>
                <a:latin typeface="+mn-lt"/>
              </a:rPr>
              <a:t>5</a:t>
            </a:r>
            <a:r>
              <a:rPr lang="fr-FR" sz="3200" dirty="0" smtClean="0">
                <a:solidFill>
                  <a:srgbClr val="00B050"/>
                </a:solidFill>
                <a:latin typeface="+mn-lt"/>
              </a:rPr>
              <a:t> – Les films 2/2</a:t>
            </a:r>
            <a:endParaRPr lang="fr-FR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0750" t="24234" r="29722" b="22610"/>
          <a:stretch>
            <a:fillRect/>
          </a:stretch>
        </p:blipFill>
        <p:spPr bwMode="auto">
          <a:xfrm>
            <a:off x="1403648" y="1988840"/>
            <a:ext cx="64442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3200" y="115888"/>
            <a:ext cx="8578850" cy="10088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FR" sz="2800" b="1" dirty="0" smtClean="0"/>
              <a:t>    PRESENTATION DU FILM AUX PARENTS -  DEBAT</a:t>
            </a:r>
            <a:endParaRPr lang="fr-FR" sz="2800" b="1" dirty="0"/>
          </a:p>
        </p:txBody>
      </p:sp>
      <p:sp>
        <p:nvSpPr>
          <p:cNvPr id="20483" name="Espace réservé du contenu 5"/>
          <p:cNvSpPr>
            <a:spLocks noGrp="1"/>
          </p:cNvSpPr>
          <p:nvPr>
            <p:ph idx="1"/>
          </p:nvPr>
        </p:nvSpPr>
        <p:spPr>
          <a:xfrm>
            <a:off x="378619" y="1198042"/>
            <a:ext cx="8229600" cy="115145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solidFill>
                  <a:srgbClr val="0070C0"/>
                </a:solidFill>
              </a:rPr>
              <a:t>Les films ont été présentés aux parents en janvier 2017 à l’auditorium de Ronchin. 16 familles sur 19 ont participé à cette soirée animée par Carole Pilard.</a:t>
            </a: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0" y="2349500"/>
            <a:ext cx="8986838" cy="26638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smtClean="0"/>
              <a:t>Projection des 2 films ;                                                                                la version courte  (2’ minutes pour le concours) et la version longue (12’).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400" dirty="0" smtClean="0"/>
              <a:t>Des questions pour lancer le débat 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dirty="0" smtClean="0"/>
              <a:t>«</a:t>
            </a:r>
            <a:r>
              <a:rPr lang="fr-FR" sz="3000" dirty="0" smtClean="0"/>
              <a:t> </a:t>
            </a:r>
            <a:r>
              <a:rPr lang="fr-FR" sz="2000" i="1" dirty="0"/>
              <a:t>V</a:t>
            </a:r>
            <a:r>
              <a:rPr lang="fr-FR" sz="2000" i="1" dirty="0" smtClean="0"/>
              <a:t>oir un film réalisé par  vos enfants permet-il d’aborder le sujet ? »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i="1" dirty="0" smtClean="0"/>
              <a:t> « Avez-vous déjà parlé de harcèlement avec vos enfants? »….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2600" i="1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2800" b="1" dirty="0" smtClean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20485" name="Espace réservé du contenu 5"/>
          <p:cNvSpPr txBox="1">
            <a:spLocks/>
          </p:cNvSpPr>
          <p:nvPr/>
        </p:nvSpPr>
        <p:spPr bwMode="auto">
          <a:xfrm>
            <a:off x="203200" y="5229225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fr-FR" sz="2400">
                <a:solidFill>
                  <a:srgbClr val="000000"/>
                </a:solidFill>
                <a:latin typeface="Calibri" pitchFamily="34" charset="0"/>
              </a:rPr>
              <a:t> </a:t>
            </a:r>
          </a:p>
        </p:txBody>
      </p:sp>
      <p:sp>
        <p:nvSpPr>
          <p:cNvPr id="20486" name="ZoneTexte 1"/>
          <p:cNvSpPr txBox="1">
            <a:spLocks noChangeArrowheads="1"/>
          </p:cNvSpPr>
          <p:nvPr/>
        </p:nvSpPr>
        <p:spPr bwMode="auto">
          <a:xfrm>
            <a:off x="827088" y="5373688"/>
            <a:ext cx="6481762" cy="1200150"/>
          </a:xfrm>
          <a:prstGeom prst="rect">
            <a:avLst/>
          </a:prstGeom>
          <a:noFill/>
          <a:ln w="9525">
            <a:solidFill>
              <a:srgbClr val="FFC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u="sng">
                <a:solidFill>
                  <a:srgbClr val="0070C0"/>
                </a:solidFill>
                <a:latin typeface="Calibri" pitchFamily="34" charset="0"/>
              </a:rPr>
              <a:t>Réactions des parents à la sortie :</a:t>
            </a:r>
          </a:p>
          <a:p>
            <a:r>
              <a:rPr lang="fr-FR" i="1">
                <a:solidFill>
                  <a:srgbClr val="0070C0"/>
                </a:solidFill>
                <a:latin typeface="Calibri" pitchFamily="34" charset="0"/>
              </a:rPr>
              <a:t>« Je suis fière de mon fils »</a:t>
            </a:r>
          </a:p>
          <a:p>
            <a:r>
              <a:rPr lang="fr-FR" i="1">
                <a:solidFill>
                  <a:srgbClr val="0070C0"/>
                </a:solidFill>
                <a:latin typeface="Calibri" pitchFamily="34" charset="0"/>
              </a:rPr>
              <a:t>« Impressionnant de travailler avec nos enfants sur des sujets aussi sérieux »….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681537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Préparation des questions pour animer le débat dans les classes en fonction de l’âge des enfants.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r-FR" sz="2000" i="1" dirty="0" smtClean="0"/>
              <a:t>« Que </a:t>
            </a:r>
            <a:r>
              <a:rPr lang="fr-FR" sz="2000" i="1" dirty="0"/>
              <a:t>ressent la victime, Léa </a:t>
            </a:r>
            <a:r>
              <a:rPr lang="fr-FR" sz="2000" i="1" dirty="0" smtClean="0"/>
              <a:t> ? »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r-FR" sz="2000" i="1" dirty="0" smtClean="0"/>
              <a:t>« Est-ce </a:t>
            </a:r>
            <a:r>
              <a:rPr lang="fr-FR" sz="2000" i="1" dirty="0"/>
              <a:t>que Léa a encore des amies </a:t>
            </a:r>
            <a:r>
              <a:rPr lang="fr-FR" sz="2000" i="1" dirty="0" smtClean="0"/>
              <a:t>? » </a:t>
            </a:r>
            <a:r>
              <a:rPr lang="fr-FR" sz="2000" i="1" dirty="0"/>
              <a:t>Pourquoi </a:t>
            </a:r>
            <a:r>
              <a:rPr lang="fr-FR" sz="2000" i="1" dirty="0" smtClean="0"/>
              <a:t>?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r-FR" sz="2000" i="1" dirty="0" smtClean="0"/>
              <a:t>« Qu'est-ce </a:t>
            </a:r>
            <a:r>
              <a:rPr lang="fr-FR" sz="2000" i="1" dirty="0"/>
              <a:t>que vous feriez si vous étiez témoin de harcèlement </a:t>
            </a:r>
            <a:r>
              <a:rPr lang="fr-FR" sz="2000" i="1" dirty="0" smtClean="0"/>
              <a:t>? ».....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Visionnage du film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Le Débat dans la classe </a:t>
            </a:r>
            <a:r>
              <a:rPr lang="fr-FR" sz="2800" dirty="0" smtClean="0"/>
              <a:t>animé par 2 enfants de la classe de Carole Pilard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Présentation des modalités du concours d’affiches.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FR" sz="2800" b="1" dirty="0" smtClean="0"/>
              <a:t>    PRESENTATION DU FILM A TOUTES LES CLASSES DE L’ECOLE -  CONCOURS  D’AFFICHES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125538"/>
            <a:ext cx="8785225" cy="554355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b="1" dirty="0" smtClean="0"/>
              <a:t>Les vidéos lauréates du concours 2015-16                              « NON AU HARCELEMENT »,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b="1" dirty="0" smtClean="0"/>
              <a:t> </a:t>
            </a:r>
            <a:r>
              <a:rPr lang="fr-FR" sz="2800" dirty="0" smtClean="0"/>
              <a:t>présentées lors de la journée nationale contre le harcèlement scolaire </a:t>
            </a:r>
            <a:r>
              <a:rPr lang="fr-FR" sz="2400" dirty="0" smtClean="0"/>
              <a:t>(</a:t>
            </a:r>
            <a:r>
              <a:rPr lang="fr-FR" sz="2400" dirty="0"/>
              <a:t>3</a:t>
            </a:r>
            <a:r>
              <a:rPr lang="fr-FR" sz="2400" dirty="0" smtClean="0"/>
              <a:t> Novembre 2016)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2400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 smtClean="0">
                <a:solidFill>
                  <a:srgbClr val="00B050"/>
                </a:solidFill>
              </a:rPr>
              <a:t>Questions des élèves :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800" dirty="0" smtClean="0"/>
              <a:t>- « </a:t>
            </a:r>
            <a:r>
              <a:rPr lang="fr-FR" sz="2400" i="1" dirty="0" smtClean="0"/>
              <a:t>c’est des histoires vraies »?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r>
              <a:rPr lang="fr-FR" sz="2400" i="1" dirty="0" smtClean="0"/>
              <a:t>« Pourquoi on regarde ces vidéos »?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r>
              <a:rPr lang="fr-FR" sz="2400" i="1" dirty="0" smtClean="0"/>
              <a:t>« Qui a réalisé ces vidéos »?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endParaRPr lang="fr-FR" sz="2400" i="1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400" i="1" dirty="0" smtClean="0">
                <a:solidFill>
                  <a:srgbClr val="0070C0"/>
                </a:solidFill>
              </a:rPr>
              <a:t>« NOUS AUSSI ON PEUT LE FAIRE? » 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1547664" y="312738"/>
            <a:ext cx="5616525" cy="64928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/>
              <a:t>POINT DE </a:t>
            </a:r>
            <a:r>
              <a:rPr lang="fr-FR" sz="3200" b="1" dirty="0" smtClean="0"/>
              <a:t>DEPART DU PROJET</a:t>
            </a:r>
            <a:endParaRPr lang="fr-F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400" i="1" smtClean="0"/>
              <a:t>Les photos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875"/>
            <a:ext cx="65817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3573463"/>
            <a:ext cx="74961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15888"/>
            <a:ext cx="4692650" cy="6408737"/>
          </a:xfrm>
          <a:prstGeom prst="rect">
            <a:avLst/>
          </a:prstGeom>
          <a:noFill/>
          <a:ln w="3175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5" name="ZoneTexte 4"/>
          <p:cNvSpPr txBox="1">
            <a:spLocks noChangeArrowheads="1"/>
          </p:cNvSpPr>
          <p:nvPr/>
        </p:nvSpPr>
        <p:spPr bwMode="auto">
          <a:xfrm>
            <a:off x="179388" y="765175"/>
            <a:ext cx="3384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Calibri" pitchFamily="34" charset="0"/>
              </a:rPr>
              <a:t>Questions préparées par les élèves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8275"/>
            <a:ext cx="6448425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5051425" cy="849312"/>
          </a:xfrm>
          <a:ln w="57150">
            <a:solidFill>
              <a:srgbClr val="000000"/>
            </a:solidFill>
          </a:ln>
        </p:spPr>
        <p:txBody>
          <a:bodyPr/>
          <a:lstStyle/>
          <a:p>
            <a:r>
              <a:rPr lang="fr-FR" sz="3200" smtClean="0">
                <a:solidFill>
                  <a:srgbClr val="00B050"/>
                </a:solidFill>
              </a:rPr>
              <a:t>La cahier des charges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196975"/>
            <a:ext cx="8785225" cy="506888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800" dirty="0" smtClean="0"/>
              <a:t>Feuille de format imposé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800" dirty="0" smtClean="0"/>
              <a:t>Pas de photo, uniquement des dessins ou compositions plastiques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800" dirty="0" smtClean="0"/>
              <a:t>Texte.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800" dirty="0" smtClean="0"/>
              <a:t>Numéro de téléphone du service HARCELEMEMENT obligatoire 3020</a:t>
            </a:r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  <a:p>
            <a:pPr fontAlgn="auto">
              <a:spcAft>
                <a:spcPts val="0"/>
              </a:spcAft>
              <a:defRPr/>
            </a:pPr>
            <a:r>
              <a:rPr lang="fr-FR" sz="3000" b="1" dirty="0" smtClean="0"/>
              <a:t>La classe gagnante aura 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r-FR" sz="3000" dirty="0" smtClean="0"/>
              <a:t>Son affiche accrochée sur la porte de l’entrée de l’école. 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r-FR" sz="3000" dirty="0" smtClean="0"/>
              <a:t>Une surprise : 2 livres sur le harcèlement et des bonbons.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ctrTitle"/>
          </p:nvPr>
        </p:nvSpPr>
        <p:spPr>
          <a:xfrm>
            <a:off x="323850" y="1038225"/>
            <a:ext cx="7772400" cy="665163"/>
          </a:xfrm>
        </p:spPr>
        <p:txBody>
          <a:bodyPr/>
          <a:lstStyle/>
          <a:p>
            <a:r>
              <a:rPr lang="fr-FR" sz="2400" dirty="0" smtClean="0">
                <a:solidFill>
                  <a:srgbClr val="0070C0"/>
                </a:solidFill>
              </a:rPr>
              <a:t>élaborés par l’ensemble des élèves de la classe pour noter les affiches des classes participantes.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0825" y="2133600"/>
            <a:ext cx="6400800" cy="4778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400" i="1" dirty="0" smtClean="0"/>
              <a:t>Le doc</a:t>
            </a:r>
            <a:endParaRPr lang="fr-FR" sz="1400" i="1" dirty="0"/>
          </a:p>
        </p:txBody>
      </p:sp>
      <p:sp>
        <p:nvSpPr>
          <p:cNvPr id="26628" name="Titre 1"/>
          <p:cNvSpPr txBox="1">
            <a:spLocks/>
          </p:cNvSpPr>
          <p:nvPr/>
        </p:nvSpPr>
        <p:spPr bwMode="auto">
          <a:xfrm>
            <a:off x="1187450" y="188913"/>
            <a:ext cx="5051425" cy="84931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200">
                <a:solidFill>
                  <a:srgbClr val="00B050"/>
                </a:solidFill>
                <a:latin typeface="Calibri" pitchFamily="34" charset="0"/>
              </a:rPr>
              <a:t>Les critères de réussite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17688"/>
            <a:ext cx="65341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 txBox="1">
            <a:spLocks/>
          </p:cNvSpPr>
          <p:nvPr/>
        </p:nvSpPr>
        <p:spPr bwMode="auto">
          <a:xfrm>
            <a:off x="26988" y="61913"/>
            <a:ext cx="8505825" cy="91916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>
                <a:solidFill>
                  <a:srgbClr val="00B050"/>
                </a:solidFill>
                <a:latin typeface="Calibri" pitchFamily="34" charset="0"/>
              </a:rPr>
              <a:t>L’affiche gagnante : </a:t>
            </a:r>
            <a:r>
              <a:rPr lang="fr-FR" sz="2800" dirty="0" smtClean="0">
                <a:solidFill>
                  <a:srgbClr val="00B050"/>
                </a:solidFill>
                <a:latin typeface="Calibri" pitchFamily="34" charset="0"/>
              </a:rPr>
              <a:t>une classe de CP</a:t>
            </a:r>
            <a:endParaRPr lang="fr-FR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38" y="1111250"/>
            <a:ext cx="4224337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00305" cy="618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26988" y="61913"/>
            <a:ext cx="4112963" cy="27074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rgbClr val="00B050"/>
                </a:solidFill>
                <a:latin typeface="Calibri" pitchFamily="34" charset="0"/>
              </a:rPr>
              <a:t>Les autres affiches </a:t>
            </a:r>
            <a:endParaRPr lang="fr-FR" sz="2800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88913"/>
            <a:ext cx="459422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9738"/>
            <a:ext cx="8372444" cy="608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50373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1470746" y="160338"/>
            <a:ext cx="6202363" cy="993775"/>
          </a:xfrm>
          <a:ln w="19050">
            <a:solidFill>
              <a:srgbClr val="7030A0"/>
            </a:solidFill>
          </a:ln>
        </p:spPr>
        <p:txBody>
          <a:bodyPr/>
          <a:lstStyle/>
          <a:p>
            <a:r>
              <a:rPr lang="fr-FR" sz="3600" dirty="0" smtClean="0">
                <a:solidFill>
                  <a:srgbClr val="00B050"/>
                </a:solidFill>
              </a:rPr>
              <a:t>Les 2 vidéos lauréates 2015-16</a:t>
            </a: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82865" y="2276872"/>
            <a:ext cx="41885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latin typeface="Calibri" pitchFamily="34" charset="0"/>
                <a:hlinkClick r:id="rId2"/>
              </a:rPr>
              <a:t>https://www.youtube.com/watch?v=-umzKxSG4Ro</a:t>
            </a:r>
            <a:r>
              <a:rPr lang="fr-FR" dirty="0" smtClean="0">
                <a:latin typeface="Calibri" pitchFamily="34" charset="0"/>
              </a:rPr>
              <a:t> 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55575" y="1443856"/>
            <a:ext cx="44884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latin typeface="Calibri" pitchFamily="34" charset="0"/>
              </a:rPr>
              <a:t> Prix « Non au harcèlement » 2016 - catégorie meilleure vidéo 6e / 5e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908175" y="379412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194175" y="4509120"/>
            <a:ext cx="49802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latin typeface="Calibri" pitchFamily="34" charset="0"/>
              </a:rPr>
              <a:t>Prix « Non au harcèlement » 2016 - catégorie meilleure vidéo cycle 3</a:t>
            </a:r>
          </a:p>
          <a:p>
            <a:r>
              <a:rPr lang="fr-FR" dirty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  <a:hlinkClick r:id="rId3"/>
              </a:rPr>
              <a:t>https://www.youtube.com/watch?v=2sRaSaXuza8</a:t>
            </a:r>
            <a:r>
              <a:rPr lang="fr-FR" dirty="0">
                <a:latin typeface="Calibri" pitchFamily="34" charset="0"/>
              </a:rPr>
              <a:t> </a:t>
            </a:r>
          </a:p>
        </p:txBody>
      </p:sp>
      <p:sp>
        <p:nvSpPr>
          <p:cNvPr id="6151" name="AutoShape 2" descr="Résultat de recherche d'images pour &quot;Prix « Non au harcèlement » 2016 - catégorie meilleure vidéo 6e / 5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0" y="1463675"/>
            <a:ext cx="4460090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6" y="4164013"/>
            <a:ext cx="3937000" cy="233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476250"/>
            <a:ext cx="8443913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807994" cy="590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850" y="1268413"/>
            <a:ext cx="8064500" cy="5184775"/>
          </a:xfrm>
        </p:spPr>
        <p:txBody>
          <a:bodyPr rtlCol="0">
            <a:normAutofit fontScale="92500" lnSpcReduction="20000"/>
          </a:bodyPr>
          <a:lstStyle/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b="1" dirty="0">
                <a:solidFill>
                  <a:schemeClr val="tx1"/>
                </a:solidFill>
              </a:rPr>
              <a:t>Langage oral : </a:t>
            </a:r>
            <a:r>
              <a:rPr lang="fr-FR" sz="2800" dirty="0">
                <a:solidFill>
                  <a:schemeClr val="tx1"/>
                </a:solidFill>
              </a:rPr>
              <a:t>savoir s’exprimer </a:t>
            </a:r>
            <a:r>
              <a:rPr lang="fr-FR" sz="2800" dirty="0" smtClean="0">
                <a:solidFill>
                  <a:schemeClr val="tx1"/>
                </a:solidFill>
              </a:rPr>
              <a:t>dans </a:t>
            </a:r>
            <a:r>
              <a:rPr lang="fr-FR" sz="2800" dirty="0">
                <a:solidFill>
                  <a:schemeClr val="tx1"/>
                </a:solidFill>
              </a:rPr>
              <a:t>un langage syntaxiquement </a:t>
            </a:r>
            <a:r>
              <a:rPr lang="fr-FR" sz="2800" dirty="0" smtClean="0">
                <a:solidFill>
                  <a:schemeClr val="tx1"/>
                </a:solidFill>
              </a:rPr>
              <a:t>correct.</a:t>
            </a:r>
            <a:endParaRPr lang="fr-FR" sz="2800" dirty="0">
              <a:solidFill>
                <a:schemeClr val="tx1"/>
              </a:solidFill>
            </a:endParaRP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b="1" dirty="0">
                <a:solidFill>
                  <a:schemeClr val="tx1"/>
                </a:solidFill>
              </a:rPr>
              <a:t>Langage écrit </a:t>
            </a:r>
            <a:r>
              <a:rPr lang="fr-FR" sz="2800" dirty="0">
                <a:solidFill>
                  <a:schemeClr val="tx1"/>
                </a:solidFill>
              </a:rPr>
              <a:t>: production de </a:t>
            </a:r>
            <a:r>
              <a:rPr lang="fr-FR" sz="2800" dirty="0" smtClean="0">
                <a:solidFill>
                  <a:schemeClr val="tx1"/>
                </a:solidFill>
              </a:rPr>
              <a:t>scénarios. Production d’articles dans le journal de l’école</a:t>
            </a:r>
            <a:endParaRPr lang="fr-FR" sz="2800" dirty="0">
              <a:solidFill>
                <a:schemeClr val="tx1"/>
              </a:solidFill>
            </a:endParaRP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b="1" dirty="0" smtClean="0">
                <a:solidFill>
                  <a:schemeClr val="tx1"/>
                </a:solidFill>
              </a:rPr>
              <a:t>Mathématiques </a:t>
            </a:r>
            <a:r>
              <a:rPr lang="fr-FR" sz="2800" dirty="0" smtClean="0">
                <a:solidFill>
                  <a:schemeClr val="tx1"/>
                </a:solidFill>
              </a:rPr>
              <a:t>: calcul de pourcentage pour exploiter les résultats du concours d’affiche.</a:t>
            </a:r>
            <a:endParaRPr lang="fr-FR" sz="2800" dirty="0" smtClean="0"/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b="1" dirty="0" smtClean="0">
                <a:solidFill>
                  <a:schemeClr val="tx1"/>
                </a:solidFill>
              </a:rPr>
              <a:t>Découverte du monde :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- La structuration du temps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- Les outils numériques (appareil photo, caméra, les montages,…)</a:t>
            </a: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b="1" dirty="0" smtClean="0">
                <a:solidFill>
                  <a:schemeClr val="tx1"/>
                </a:solidFill>
              </a:rPr>
              <a:t>Les arts visuels :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- Lecture d’images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- Composition plastique (affiche)</a:t>
            </a:r>
          </a:p>
          <a:p>
            <a:pPr marL="457200" indent="-457200" algn="l" fontAlgn="auto">
              <a:spcAft>
                <a:spcPts val="0"/>
              </a:spcAft>
              <a:buFontTx/>
              <a:buChar char="-"/>
              <a:defRPr/>
            </a:pPr>
            <a:endParaRPr lang="fr-FR" sz="2800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50825" y="115888"/>
            <a:ext cx="7772400" cy="8651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FR" sz="2800" b="1" dirty="0" smtClean="0"/>
              <a:t>    CROISEMENTS AVEC LES AUTRES DISCIPLINES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06589"/>
            <a:ext cx="6156176" cy="505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re 1"/>
          <p:cNvSpPr>
            <a:spLocks noGrp="1"/>
          </p:cNvSpPr>
          <p:nvPr>
            <p:ph type="title"/>
          </p:nvPr>
        </p:nvSpPr>
        <p:spPr>
          <a:xfrm>
            <a:off x="3707904" y="411261"/>
            <a:ext cx="4619625" cy="850900"/>
          </a:xfrm>
          <a:ln cmpd="thinThick">
            <a:prstDash val="dash"/>
          </a:ln>
        </p:spPr>
        <p:txBody>
          <a:bodyPr/>
          <a:lstStyle/>
          <a:p>
            <a:endParaRPr lang="fr-FR" sz="2400" dirty="0" smtClean="0"/>
          </a:p>
        </p:txBody>
      </p:sp>
      <p:pic>
        <p:nvPicPr>
          <p:cNvPr id="3074" name="Picture 2" descr="F:\DCIM\118_PANA\P1180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94191" y="1178626"/>
            <a:ext cx="4916679" cy="36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23928" y="404664"/>
            <a:ext cx="4932040" cy="10801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Réalisation </a:t>
            </a:r>
            <a:r>
              <a:rPr lang="fr-FR" sz="2400" dirty="0" smtClean="0"/>
              <a:t>de </a:t>
            </a:r>
            <a:r>
              <a:rPr lang="fr-FR" sz="2400" dirty="0"/>
              <a:t>mots croisés dans le journal de l’école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3" y="0"/>
            <a:ext cx="45815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0"/>
            <a:ext cx="32829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988" y="3644900"/>
            <a:ext cx="3133726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684463"/>
            <a:ext cx="2716213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9025" y="3976688"/>
            <a:ext cx="280035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1138" y="4962525"/>
            <a:ext cx="23939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1575" y="5240338"/>
            <a:ext cx="247491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48149" y="5949950"/>
            <a:ext cx="2781226" cy="808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Mots des élèves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726" y="2569185"/>
            <a:ext cx="3356756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Mise en mots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3669" y="2874058"/>
            <a:ext cx="2984795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Estime de soi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1401" y="2060848"/>
            <a:ext cx="2952328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Respect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0152" y="5728408"/>
            <a:ext cx="3203848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Droit et Devoir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827" y="5079135"/>
            <a:ext cx="3528392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Bienveillance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452" y="1340768"/>
            <a:ext cx="2799928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Jugement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14684" y="3810162"/>
            <a:ext cx="3960440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Cohésion de classe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83560" y="188640"/>
            <a:ext cx="3564904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Les sentiments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827" y="188640"/>
            <a:ext cx="2935560" cy="811801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Sensibilité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36268" y="1031760"/>
            <a:ext cx="2647528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Confiance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7964" y="3961001"/>
            <a:ext cx="2520280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Ecoute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44208" y="1428338"/>
            <a:ext cx="2520280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Ouverture sur les autres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32105" y="4875489"/>
            <a:ext cx="4216094" cy="936104"/>
          </a:xfrm>
          <a:prstGeom prst="rect">
            <a:avLst/>
          </a:prstGeom>
          <a:ln>
            <a:solidFill>
              <a:srgbClr val="0070C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n>
                  <a:solidFill>
                    <a:srgbClr val="00B0F0"/>
                  </a:solidFill>
                </a:ln>
              </a:rPr>
              <a:t>Engagement dans un projet commun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3808" y="5858047"/>
            <a:ext cx="2781226" cy="8088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Mots de l’enseignante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975" y="980728"/>
            <a:ext cx="8836025" cy="1800200"/>
          </a:xfrm>
        </p:spPr>
        <p:txBody>
          <a:bodyPr/>
          <a:lstStyle/>
          <a:p>
            <a:pPr algn="l"/>
            <a:r>
              <a:rPr lang="fr-FR" dirty="0" smtClean="0"/>
              <a:t>                                                       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                        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83568" y="233362"/>
            <a:ext cx="6696744" cy="154796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</a:rPr>
              <a:t>« NON AU HARCELEMENT »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088" y="6042452"/>
            <a:ext cx="3672408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NATHALIE CAMPS JUIN 2017</a:t>
            </a:r>
            <a:endParaRPr lang="fr-FR" dirty="0"/>
          </a:p>
        </p:txBody>
      </p:sp>
      <p:sp>
        <p:nvSpPr>
          <p:cNvPr id="6" name="AutoShape 2" descr="Résultat de recherche d'images pour &quot;affiche non au harcèlement&quot;"/>
          <p:cNvSpPr>
            <a:spLocks noChangeAspect="1" noChangeArrowheads="1"/>
          </p:cNvSpPr>
          <p:nvPr/>
        </p:nvSpPr>
        <p:spPr bwMode="auto">
          <a:xfrm>
            <a:off x="155575" y="-1790700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ésultat de recherche d'images pour &quot;affiche non au harcèlement&quot;"/>
          <p:cNvSpPr>
            <a:spLocks noChangeAspect="1" noChangeArrowheads="1"/>
          </p:cNvSpPr>
          <p:nvPr/>
        </p:nvSpPr>
        <p:spPr bwMode="auto">
          <a:xfrm>
            <a:off x="307975" y="-1638300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42" y="1700808"/>
            <a:ext cx="3577191" cy="506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3694" y="2397428"/>
            <a:ext cx="51658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Ce projet  </a:t>
            </a:r>
            <a:r>
              <a:rPr lang="fr-FR" sz="2400" dirty="0"/>
              <a:t>a été le fil conducteur de </a:t>
            </a:r>
            <a:r>
              <a:rPr lang="fr-FR" sz="2400" dirty="0" smtClean="0"/>
              <a:t>cette année en classe deCM2.</a:t>
            </a:r>
          </a:p>
          <a:p>
            <a:r>
              <a:rPr lang="fr-FR" sz="2400" dirty="0" smtClean="0"/>
              <a:t>Il a permis de travailler tout au long de l’année les compétences et connaissances attendues en EMC : </a:t>
            </a:r>
            <a:r>
              <a:rPr lang="fr-FR" sz="2400" i="1" dirty="0" smtClean="0"/>
              <a:t>apprendre à débattre, argumenter, les notions de droit, de devoir, le respect, l’égalité F/G….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950" y="404813"/>
            <a:ext cx="3959225" cy="792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/>
              <a:t>SITE MINISTERIEL</a:t>
            </a:r>
          </a:p>
        </p:txBody>
      </p:sp>
      <p:sp>
        <p:nvSpPr>
          <p:cNvPr id="7171" name="ZoneTexte 4"/>
          <p:cNvSpPr txBox="1">
            <a:spLocks noChangeArrowheads="1"/>
          </p:cNvSpPr>
          <p:nvPr/>
        </p:nvSpPr>
        <p:spPr bwMode="auto">
          <a:xfrm>
            <a:off x="161925" y="2860675"/>
            <a:ext cx="4068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Calibri" pitchFamily="34" charset="0"/>
                <a:hlinkClick r:id="rId2"/>
              </a:rPr>
              <a:t>http://www.nonauharcelement.education.gouv.fr/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7172" name="Picture 2" descr="2015 infographie Harcèlement que fa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013" y="88900"/>
            <a:ext cx="4783137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Harcèlement\Académie-Toulouse-catégorie-affiche-primaire-800x1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02238" y="260350"/>
            <a:ext cx="3941762" cy="5894388"/>
          </a:xfrm>
        </p:spPr>
      </p:pic>
      <p:sp>
        <p:nvSpPr>
          <p:cNvPr id="5" name="Rectangle 4"/>
          <p:cNvSpPr/>
          <p:nvPr/>
        </p:nvSpPr>
        <p:spPr>
          <a:xfrm>
            <a:off x="-4223" y="332656"/>
            <a:ext cx="5076825" cy="7921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/>
              <a:t>SITE EDUSCOL - Concours</a:t>
            </a:r>
          </a:p>
        </p:txBody>
      </p:sp>
      <p:sp>
        <p:nvSpPr>
          <p:cNvPr id="8196" name="ZoneTexte 1"/>
          <p:cNvSpPr txBox="1">
            <a:spLocks noChangeArrowheads="1"/>
          </p:cNvSpPr>
          <p:nvPr/>
        </p:nvSpPr>
        <p:spPr bwMode="auto">
          <a:xfrm>
            <a:off x="245034" y="1556792"/>
            <a:ext cx="4608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Calibri" pitchFamily="34" charset="0"/>
                <a:hlinkClick r:id="rId3"/>
              </a:rPr>
              <a:t>http://eduscol.education.fr/cid72752/prix-non-au-harcelement-2016-2017.html</a:t>
            </a:r>
            <a:r>
              <a:rPr lang="fr-FR" dirty="0">
                <a:latin typeface="Calibri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5034" y="3284984"/>
            <a:ext cx="4842670" cy="23042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Les modalités </a:t>
            </a:r>
            <a:r>
              <a:rPr lang="fr-FR" dirty="0" smtClean="0"/>
              <a:t>du concours :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- Réaliser une affiche ou une vidéo de 2 minutes en mentionnant le numéro vert 3020 ou le site ministériel NON AU HARCELEMENT.</a:t>
            </a:r>
            <a:br>
              <a:rPr lang="fr-FR" dirty="0"/>
            </a:br>
            <a:r>
              <a:rPr lang="fr-FR" dirty="0"/>
              <a:t>- Proposer un projet au sein de son école autour du harcèlement.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3348038" y="61913"/>
            <a:ext cx="5795962" cy="809625"/>
          </a:xfrm>
        </p:spPr>
        <p:txBody>
          <a:bodyPr/>
          <a:lstStyle/>
          <a:p>
            <a:r>
              <a:rPr lang="fr-FR" sz="1800" smtClean="0">
                <a:hlinkClick r:id="rId2"/>
              </a:rPr>
              <a:t>http://www.nonauharcelement.education.gouv.fr/       ressources/outils</a:t>
            </a:r>
            <a:r>
              <a:rPr lang="fr-FR" sz="1800" smtClean="0"/>
              <a:t> 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6988" y="61913"/>
            <a:ext cx="3321050" cy="919162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00B050"/>
                </a:solidFill>
              </a:rPr>
              <a:t>Les affiches lauréates 2016-17</a:t>
            </a:r>
            <a:endParaRPr lang="fr-FR" sz="2800" dirty="0">
              <a:solidFill>
                <a:srgbClr val="00B050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25538"/>
            <a:ext cx="75152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4625"/>
            <a:ext cx="8135938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0" y="115888"/>
            <a:ext cx="4500563" cy="706437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fr-FR" sz="2800" smtClean="0">
                <a:solidFill>
                  <a:srgbClr val="00B050"/>
                </a:solidFill>
              </a:rPr>
              <a:t>Les vidéos lauréates </a:t>
            </a:r>
            <a:r>
              <a:rPr lang="fr-FR" sz="3100" smtClean="0">
                <a:solidFill>
                  <a:srgbClr val="00B050"/>
                </a:solidFill>
              </a:rPr>
              <a:t>2016-17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1268413"/>
            <a:ext cx="88455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62238"/>
            <a:ext cx="830580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6110287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ZoneTexte 3"/>
          <p:cNvSpPr txBox="1">
            <a:spLocks noChangeArrowheads="1"/>
          </p:cNvSpPr>
          <p:nvPr/>
        </p:nvSpPr>
        <p:spPr bwMode="auto">
          <a:xfrm>
            <a:off x="6443663" y="404813"/>
            <a:ext cx="2449512" cy="369887"/>
          </a:xfrm>
          <a:prstGeom prst="rect">
            <a:avLst/>
          </a:prstGeom>
          <a:noFill/>
          <a:ln w="9525" cmpd="dbl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AUTRE RESSOURCE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700</Words>
  <Application>Microsoft Office PowerPoint</Application>
  <PresentationFormat>Affichage à l'écran (4:3)</PresentationFormat>
  <Paragraphs>126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NON AU HARCELEMENT</vt:lpstr>
      <vt:lpstr>Présentation PowerPoint</vt:lpstr>
      <vt:lpstr>Les 2 vidéos lauréates 2015-16</vt:lpstr>
      <vt:lpstr>Présentation PowerPoint</vt:lpstr>
      <vt:lpstr>Présentation PowerPoint</vt:lpstr>
      <vt:lpstr>http://www.nonauharcelement.education.gouv.fr/       ressources/outils </vt:lpstr>
      <vt:lpstr>Présentation PowerPoint</vt:lpstr>
      <vt:lpstr>Les vidéos lauréates 2016-17</vt:lpstr>
      <vt:lpstr>Présentation PowerPoint</vt:lpstr>
      <vt:lpstr>EDUCATION MORALE ET CIVIQUE : programmes</vt:lpstr>
      <vt:lpstr>LANGAGE ORAL : Le débat argumentatif</vt:lpstr>
      <vt:lpstr>LE PROJET : REALISATION DE LA VIDEO LES DIFFRENTES PHASES</vt:lpstr>
      <vt:lpstr>2 - Définition du HARCELEMENT</vt:lpstr>
      <vt:lpstr>Présentation PowerPoint</vt:lpstr>
      <vt:lpstr>4 – L’écriture du scénario</vt:lpstr>
      <vt:lpstr>5 – Les films 1/2</vt:lpstr>
      <vt:lpstr>5 – Les films 2/2</vt:lpstr>
      <vt:lpstr>    PRESENTATION DU FILM AUX PARENTS -  DEBAT</vt:lpstr>
      <vt:lpstr>    PRESENTATION DU FILM A TOUTES LES CLASSES DE L’ECOLE -  CONCOURS  D’AFFICHES</vt:lpstr>
      <vt:lpstr>Les photos</vt:lpstr>
      <vt:lpstr>Présentation PowerPoint</vt:lpstr>
      <vt:lpstr>Présentation PowerPoint</vt:lpstr>
      <vt:lpstr>La cahier des charges</vt:lpstr>
      <vt:lpstr>élaborés par l’ensemble des élèves de la classe pour noter les affiches des classes participantes.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CROISEMENTS AVEC LES AUTRES DISCIPLINES</vt:lpstr>
      <vt:lpstr>Présentation PowerPoint</vt:lpstr>
      <vt:lpstr>Présentation PowerPoint</vt:lpstr>
      <vt:lpstr>Présentation PowerPoint</vt:lpstr>
      <vt:lpstr>                                                    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75</cp:revision>
  <dcterms:created xsi:type="dcterms:W3CDTF">2017-05-23T06:25:09Z</dcterms:created>
  <dcterms:modified xsi:type="dcterms:W3CDTF">2017-08-24T15:01:43Z</dcterms:modified>
</cp:coreProperties>
</file>