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notesMasterIdLst>
    <p:notesMasterId r:id="rId21"/>
  </p:notesMasterIdLst>
  <p:sldIdLst>
    <p:sldId id="270" r:id="rId2"/>
    <p:sldId id="262" r:id="rId3"/>
    <p:sldId id="261" r:id="rId4"/>
    <p:sldId id="271" r:id="rId5"/>
    <p:sldId id="272" r:id="rId6"/>
    <p:sldId id="273" r:id="rId7"/>
    <p:sldId id="259" r:id="rId8"/>
    <p:sldId id="264" r:id="rId9"/>
    <p:sldId id="268" r:id="rId10"/>
    <p:sldId id="274" r:id="rId11"/>
    <p:sldId id="276" r:id="rId12"/>
    <p:sldId id="277" r:id="rId13"/>
    <p:sldId id="265" r:id="rId14"/>
    <p:sldId id="266" r:id="rId15"/>
    <p:sldId id="263" r:id="rId16"/>
    <p:sldId id="267" r:id="rId17"/>
    <p:sldId id="258" r:id="rId18"/>
    <p:sldId id="269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64107" autoAdjust="0"/>
  </p:normalViewPr>
  <p:slideViewPr>
    <p:cSldViewPr snapToGrid="0">
      <p:cViewPr varScale="1">
        <p:scale>
          <a:sx n="48" d="100"/>
          <a:sy n="48" d="100"/>
        </p:scale>
        <p:origin x="145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9FBF2-0BC9-4443-964E-1A67E315CF74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488C2-2244-4189-82E2-7EE0138979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589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88C2-2244-4189-82E2-7EE0138979B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096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88C2-2244-4189-82E2-7EE0138979B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691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88C2-2244-4189-82E2-7EE0138979B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590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 smtClean="0"/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88C2-2244-4189-82E2-7EE0138979B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479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88C2-2244-4189-82E2-7EE0138979B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896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88C2-2244-4189-82E2-7EE0138979B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420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88C2-2244-4189-82E2-7EE0138979B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817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88C2-2244-4189-82E2-7EE0138979B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36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88C2-2244-4189-82E2-7EE0138979B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75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88C2-2244-4189-82E2-7EE0138979B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671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88C2-2244-4189-82E2-7EE0138979B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8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88C2-2244-4189-82E2-7EE0138979B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561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88C2-2244-4189-82E2-7EE0138979B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5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88C2-2244-4189-82E2-7EE0138979B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943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88C2-2244-4189-82E2-7EE0138979B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523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88C2-2244-4189-82E2-7EE0138979B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07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20A2BA6-04DC-456D-B276-D8AE28CFAC9A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70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B976-DB93-45D7-AD2B-F4EFCF9C9A0E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1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B550-4C75-49E8-9585-B103F2F69E14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021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E54B-681E-4165-A248-0DC9F6334525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778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584-2B43-4266-883D-AD6788A414D2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14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116-7884-42C9-B9FA-09BA9FD80028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312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B091-FE4C-43CE-98CF-1E6711036326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99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A161-B653-45D0-9CF3-EFB6DE11103B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951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528-49C2-430A-9602-6E67CA110F52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04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B804-CDF8-46CB-A3EA-0D8BB61628C8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BF77-9329-449C-9073-F8C303A664DA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08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A16B-BB6B-4955-BDEF-1168A427180C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3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0A64-F3D7-4334-A3E6-781C0741711E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85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0742-C932-4FE0-8D0D-AE41AB9926F2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27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9A65-4627-4DAB-851C-FC71313137D6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0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8E35-2C42-4BA0-974F-31DDC4FE0DD1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06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2EFD-E788-416E-B1C4-5AFF80A1CFC7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4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1AF905-3CC8-4EBD-9A36-4C9346DEE9B4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Ncamps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3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NI/Film%20C3%20reproduire%20une%20figure%20regards%20multiples.mp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GeoGebra%20-%20https%20_ia2b.ac-corse.fr_attachment_322615_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thsenvie.fr/?p=276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irc-neufchatel.spip.ac-rouen.fr/IMG/pdf/course_de_vitesse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78757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sz="4800" b="1" dirty="0" smtClean="0">
                <a:solidFill>
                  <a:srgbClr val="00B0F0"/>
                </a:solidFill>
              </a:rPr>
              <a:t>LA BALADE GEOMETRIQUE </a:t>
            </a:r>
            <a:br>
              <a:rPr lang="fr-FR" sz="4800" b="1" dirty="0" smtClean="0">
                <a:solidFill>
                  <a:srgbClr val="00B0F0"/>
                </a:solidFill>
              </a:rPr>
            </a:br>
            <a:r>
              <a:rPr lang="fr-FR" sz="4800" b="1" dirty="0" smtClean="0">
                <a:solidFill>
                  <a:srgbClr val="00B0F0"/>
                </a:solidFill>
              </a:rPr>
              <a:t>au cycle 3</a:t>
            </a:r>
            <a:endParaRPr lang="fr-FR" sz="4800" b="1" dirty="0">
              <a:solidFill>
                <a:srgbClr val="00B0F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3404" y="2480591"/>
            <a:ext cx="4316342" cy="31214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07" y="2285999"/>
            <a:ext cx="2615411" cy="2694666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Ncamps</a:t>
            </a:r>
            <a:r>
              <a:rPr lang="en-US" dirty="0" smtClean="0"/>
              <a:t>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75861" y="3220278"/>
            <a:ext cx="103764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PROBLEMATIQUE</a:t>
            </a:r>
            <a:r>
              <a:rPr lang="fr-FR" sz="2800" dirty="0"/>
              <a:t> </a:t>
            </a:r>
            <a:r>
              <a:rPr lang="fr-FR" sz="2800" dirty="0" smtClean="0"/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 smtClean="0"/>
              <a:t> </a:t>
            </a:r>
            <a:r>
              <a:rPr lang="fr-FR" sz="2800" dirty="0"/>
              <a:t>Comment amener les élèves à changer de regard sur les figures 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/>
              <a:t>Comment les faire passer d’un regard centré sur les surfaces et leurs contours à un regard qui fait apparaître le réseau de droites et de points sous-jacent aux différentes figures étudiées à l’école 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/>
              <a:t>Comment faire passer d’une analyse visuelle des figures en termes d’assemblages de surfaces (forme 2D) à une analyse visuelle en termes d’assemblages de lignes (formes 1D).</a:t>
            </a:r>
          </a:p>
          <a:p>
            <a:endParaRPr lang="fr-FR" sz="28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091" y="0"/>
            <a:ext cx="7917442" cy="32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8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6835" y="0"/>
            <a:ext cx="108137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-</a:t>
            </a:r>
            <a:r>
              <a:rPr lang="fr-FR" sz="3600" b="1" dirty="0">
                <a:solidFill>
                  <a:srgbClr val="002060"/>
                </a:solidFill>
              </a:rPr>
              <a:t>TNI avec  Active Inspire</a:t>
            </a:r>
            <a:r>
              <a:rPr lang="fr-FR" sz="36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fr-FR" sz="2400" dirty="0" smtClean="0"/>
              <a:t> </a:t>
            </a:r>
            <a:r>
              <a:rPr lang="fr-FR" sz="2400" dirty="0"/>
              <a:t>Le logiciel Active Inspire permet de gérer la </a:t>
            </a:r>
            <a:r>
              <a:rPr lang="fr-FR" sz="2400" b="1" dirty="0"/>
              <a:t>transparence des images </a:t>
            </a:r>
            <a:r>
              <a:rPr lang="fr-FR" sz="2400" dirty="0"/>
              <a:t>par la superposition de figures </a:t>
            </a:r>
            <a:r>
              <a:rPr lang="fr-FR" sz="2400" dirty="0" smtClean="0"/>
              <a:t>translucides</a:t>
            </a:r>
            <a:r>
              <a:rPr lang="fr-FR" sz="2400" dirty="0"/>
              <a:t> </a:t>
            </a:r>
            <a:r>
              <a:rPr lang="fr-FR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Apparition des </a:t>
            </a:r>
            <a:r>
              <a:rPr lang="fr-FR" sz="2400" dirty="0"/>
              <a:t>segments, des droites, des points (intersections de segments, de droites)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Tracé de l'ensemble </a:t>
            </a:r>
            <a:r>
              <a:rPr lang="fr-FR" sz="2400" dirty="0"/>
              <a:t>des segments apparus et </a:t>
            </a:r>
            <a:r>
              <a:rPr lang="fr-FR" sz="2400" dirty="0" smtClean="0"/>
              <a:t>place l'ensemble </a:t>
            </a:r>
            <a:r>
              <a:rPr lang="fr-FR" sz="2400" dirty="0"/>
              <a:t>des points d'intersections obtenus. </a:t>
            </a:r>
            <a:endParaRPr lang="fr-FR" sz="2400" dirty="0" smtClean="0"/>
          </a:p>
          <a:p>
            <a:r>
              <a:rPr lang="fr-FR" sz="2400" i="1" dirty="0" smtClean="0"/>
              <a:t>Possibilité d'effacer  </a:t>
            </a:r>
            <a:r>
              <a:rPr lang="fr-FR" sz="2400" i="1" dirty="0"/>
              <a:t>entièrement les formes et les contours pour ne conserver que les points</a:t>
            </a:r>
            <a:r>
              <a:rPr lang="fr-FR" sz="2400" i="1" dirty="0" smtClean="0"/>
              <a:t>.</a:t>
            </a:r>
          </a:p>
          <a:p>
            <a:endParaRPr lang="fr-FR" sz="2400" dirty="0"/>
          </a:p>
          <a:p>
            <a:r>
              <a:rPr lang="fr-FR" sz="2400" dirty="0"/>
              <a:t>Cette technique peut faciliter </a:t>
            </a:r>
            <a:r>
              <a:rPr lang="fr-FR" sz="2400" b="1" dirty="0"/>
              <a:t>la multiplication des regards sur les figures </a:t>
            </a:r>
            <a:r>
              <a:rPr lang="fr-FR" sz="2400" dirty="0"/>
              <a:t>: juxtaposition de figures, superposition de figures, contours de figures, ensemble de points.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16835" y="4461827"/>
            <a:ext cx="10336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</a:rPr>
              <a:t>Un logiciel de géométrie dynamique GEOGEBRA</a:t>
            </a:r>
            <a:r>
              <a:rPr lang="fr-FR" sz="3600" b="1" dirty="0"/>
              <a:t>. </a:t>
            </a:r>
            <a:r>
              <a:rPr lang="fr-FR" sz="2400" dirty="0"/>
              <a:t>Ce dernier permet de tracer des figures géométriques et de les «faire bouger ».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948351" y="5784646"/>
            <a:ext cx="669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hlinkClick r:id="rId3" action="ppaction://hlinkfile"/>
              </a:rPr>
              <a:t>Vidéo  activité TNI et </a:t>
            </a:r>
            <a:r>
              <a:rPr lang="fr-FR" sz="2800" dirty="0" err="1" smtClean="0">
                <a:hlinkClick r:id="rId3" action="ppaction://hlinkfile"/>
              </a:rPr>
              <a:t>Géogebra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999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531" y="663920"/>
            <a:ext cx="6581639" cy="30647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1" y="4421672"/>
            <a:ext cx="7627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06" y="4027006"/>
            <a:ext cx="2352675" cy="15049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7537" y="3896556"/>
            <a:ext cx="7919655" cy="265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95401" y="228507"/>
            <a:ext cx="9619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</a:rPr>
              <a:t>GEOGEBRA</a:t>
            </a:r>
            <a:r>
              <a:rPr lang="fr-FR" sz="4000" dirty="0" smtClean="0">
                <a:solidFill>
                  <a:srgbClr val="0070C0"/>
                </a:solidFill>
              </a:rPr>
              <a:t>     </a:t>
            </a:r>
            <a:r>
              <a:rPr lang="fr-FR" dirty="0" smtClean="0"/>
              <a:t>                           </a:t>
            </a:r>
            <a:r>
              <a:rPr lang="fr-FR" dirty="0">
                <a:hlinkClick r:id="rId3" action="ppaction://hlinkfile"/>
              </a:rPr>
              <a:t>https _ia2b.ac-corse.fr_attachment_322615</a:t>
            </a:r>
            <a:r>
              <a:rPr lang="fr-FR" dirty="0"/>
              <a:t>_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115" y="1073461"/>
            <a:ext cx="7551186" cy="50951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454" y="2213634"/>
            <a:ext cx="4844691" cy="3618298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585729"/>
            <a:ext cx="8110538" cy="580819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91733" y="135467"/>
            <a:ext cx="7788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MISE en OEUVRE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25071" y="0"/>
            <a:ext cx="8161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</a:rPr>
              <a:t>Prise en main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413" y="415925"/>
            <a:ext cx="7381875" cy="5553075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01" y="855317"/>
            <a:ext cx="5067300" cy="4000500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7096539" y="2305878"/>
            <a:ext cx="413467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Autres logiciels: </a:t>
            </a:r>
          </a:p>
          <a:p>
            <a:pPr marL="457200" indent="-457200">
              <a:buFontTx/>
              <a:buChar char="-"/>
            </a:pPr>
            <a:r>
              <a:rPr lang="fr-FR" sz="3200" dirty="0" err="1" smtClean="0"/>
              <a:t>Mathenpoche</a:t>
            </a:r>
            <a:endParaRPr lang="fr-FR" sz="3200" dirty="0" smtClean="0"/>
          </a:p>
          <a:p>
            <a:pPr marL="457200" indent="-457200">
              <a:buFontTx/>
              <a:buChar char="-"/>
            </a:pPr>
            <a:r>
              <a:rPr lang="fr-FR" sz="3200" dirty="0" err="1" smtClean="0"/>
              <a:t>Mathoumateux</a:t>
            </a:r>
            <a:endParaRPr lang="fr-FR" sz="3200" dirty="0" smtClean="0"/>
          </a:p>
          <a:p>
            <a:pPr marL="457200" indent="-457200">
              <a:buFontTx/>
              <a:buChar char="-"/>
            </a:pPr>
            <a:endParaRPr lang="fr-FR" sz="3200" dirty="0"/>
          </a:p>
          <a:p>
            <a:r>
              <a:rPr lang="fr-FR" sz="1400" dirty="0" smtClean="0"/>
              <a:t>Voir EDUSCOL P13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2051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17" y="749301"/>
            <a:ext cx="8176684" cy="55626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432800" y="1930400"/>
            <a:ext cx="3759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Et vous, quels sont les enseignements géométriques que vous pourriez envisager à partir de cette </a:t>
            </a:r>
            <a:r>
              <a:rPr lang="fr-FR" sz="2800" dirty="0" smtClean="0"/>
              <a:t>situation ? 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256117" y="-46853"/>
            <a:ext cx="11935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</a:rPr>
              <a:t>Exploiter des lieux pour résoudre des problèmes en géométrie</a:t>
            </a:r>
            <a:endParaRPr lang="fr-FR" sz="3200" b="1" dirty="0">
              <a:solidFill>
                <a:srgbClr val="7030A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112869" y="720389"/>
            <a:ext cx="407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Circonscription Neuchâtel en Bray Math en vie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8432800" y="5176911"/>
            <a:ext cx="375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https://www.mathsenvie.fr/?</a:t>
            </a:r>
            <a:r>
              <a:rPr lang="fr-FR" dirty="0" smtClean="0">
                <a:hlinkClick r:id="rId4"/>
              </a:rPr>
              <a:t>p=2762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81" y="504799"/>
            <a:ext cx="5503374" cy="54816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2134" y="0"/>
            <a:ext cx="10438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RÉALISER DES TRACÉS POUR PRATIQUER DES ACTIVITÉS D’EPS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902855" y="946202"/>
            <a:ext cx="59166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Couloirs de course de 30 mètres de longueur et de 1 mètre de largeur</a:t>
            </a:r>
            <a:r>
              <a:rPr lang="fr-FR" sz="3200" dirty="0" smtClean="0"/>
              <a:t>.</a:t>
            </a:r>
          </a:p>
          <a:p>
            <a:endParaRPr lang="fr-FR" sz="3200" dirty="0"/>
          </a:p>
          <a:p>
            <a:r>
              <a:rPr lang="fr-FR" sz="3200" dirty="0"/>
              <a:t>Difficultés : réaliser des tracés qui dépassent les dimensions habituelles du cahier de géométrie ou de la feuille de papier au format A4 (21 x 29,7 cm).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120646" y="5663297"/>
            <a:ext cx="408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circ-neufchatel.spip.ac-rouen.fr/IMG/pdf/course_de_vitesse.pdf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463826" y="954156"/>
            <a:ext cx="117281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7030A0"/>
                </a:solidFill>
              </a:rPr>
              <a:t>Une autre façon de résoudre des problèmes en géométrie </a:t>
            </a:r>
            <a:r>
              <a:rPr lang="fr-FR" sz="4400" dirty="0" smtClean="0"/>
              <a:t>:     La restauration de figures.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4419315" y="5879068"/>
            <a:ext cx="9163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MERCI POUR VOTRE PARTICIPATION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172" y="2486904"/>
            <a:ext cx="5651482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8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93132"/>
            <a:ext cx="9601196" cy="1303867"/>
          </a:xfrm>
        </p:spPr>
        <p:txBody>
          <a:bodyPr/>
          <a:lstStyle/>
          <a:p>
            <a:r>
              <a:rPr lang="fr-FR" b="1" dirty="0" smtClean="0">
                <a:solidFill>
                  <a:srgbClr val="00B0F0"/>
                </a:solidFill>
              </a:rPr>
              <a:t>Plan de la formation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181100"/>
            <a:ext cx="9982197" cy="469476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200" dirty="0" smtClean="0"/>
              <a:t>Retour sur la balade géométrique réalisée dans les classes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 smtClean="0"/>
              <a:t>Analyse des manuels de classe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 smtClean="0"/>
              <a:t>Compétences mathématiques au cycle 3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 smtClean="0"/>
              <a:t> TICE  :  Utilisation du TNI et d’un </a:t>
            </a:r>
            <a:r>
              <a:rPr lang="fr-FR" sz="3200" dirty="0"/>
              <a:t>l</a:t>
            </a:r>
            <a:r>
              <a:rPr lang="fr-FR" sz="3200" dirty="0" smtClean="0"/>
              <a:t>ogiciel dynamique </a:t>
            </a:r>
            <a:r>
              <a:rPr lang="fr-FR" sz="3200" dirty="0" err="1" smtClean="0"/>
              <a:t>Géogebra</a:t>
            </a:r>
            <a:endParaRPr lang="fr-FR" sz="3200" dirty="0" smtClean="0"/>
          </a:p>
          <a:p>
            <a:pPr marL="0" indent="0">
              <a:buNone/>
            </a:pPr>
            <a:r>
              <a:rPr lang="fr-FR" sz="2600" dirty="0" smtClean="0"/>
              <a:t>Présentation </a:t>
            </a:r>
            <a:r>
              <a:rPr lang="fr-FR" sz="2600" dirty="0"/>
              <a:t>du logiciel</a:t>
            </a:r>
          </a:p>
          <a:p>
            <a:pPr marL="0" indent="0">
              <a:buNone/>
            </a:pPr>
            <a:r>
              <a:rPr lang="fr-FR" sz="2600" dirty="0"/>
              <a:t>Prise en </a:t>
            </a:r>
            <a:r>
              <a:rPr lang="fr-FR" sz="2600" dirty="0" smtClean="0"/>
              <a:t>main du logiciel</a:t>
            </a:r>
            <a:endParaRPr lang="fr-FR" sz="2600" dirty="0"/>
          </a:p>
          <a:p>
            <a:pPr marL="514350" indent="-514350">
              <a:buFont typeface="+mj-lt"/>
              <a:buAutoNum type="arabicPeriod"/>
            </a:pPr>
            <a:r>
              <a:rPr lang="fr-FR" sz="3200" dirty="0" smtClean="0"/>
              <a:t>Exploiter des lieux de vie pour travailler la géométrie.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3322" y="1245140"/>
            <a:ext cx="10729912" cy="5612860"/>
          </a:xfrm>
        </p:spPr>
        <p:txBody>
          <a:bodyPr>
            <a:normAutofit fontScale="90000"/>
          </a:bodyPr>
          <a:lstStyle/>
          <a:p>
            <a:pPr algn="l"/>
            <a:r>
              <a:rPr lang="fr-FR" sz="2200" dirty="0" smtClean="0"/>
              <a:t>Qu’est-ce </a:t>
            </a:r>
            <a:r>
              <a:rPr lang="fr-FR" sz="2200" dirty="0"/>
              <a:t>que la balade vous a apporté dans votre pratique de classe </a:t>
            </a:r>
            <a:r>
              <a:rPr lang="fr-FR" sz="2200" dirty="0" smtClean="0"/>
              <a:t>?</a:t>
            </a:r>
            <a:br>
              <a:rPr lang="fr-FR" sz="2200" dirty="0" smtClean="0"/>
            </a:b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/>
              <a:t/>
            </a:r>
            <a:br>
              <a:rPr lang="fr-FR" sz="2200" dirty="0"/>
            </a:br>
            <a:r>
              <a:rPr lang="fr-FR" sz="2200" dirty="0"/>
              <a:t/>
            </a:r>
            <a:br>
              <a:rPr lang="fr-FR" sz="2200" dirty="0"/>
            </a:br>
            <a:r>
              <a:rPr lang="fr-FR" sz="2200" dirty="0" smtClean="0"/>
              <a:t>Quels </a:t>
            </a:r>
            <a:r>
              <a:rPr lang="fr-FR" sz="2200" dirty="0"/>
              <a:t>sont les obstacles que vous avez rencontrés </a:t>
            </a:r>
            <a:r>
              <a:rPr lang="fr-FR" sz="2200" dirty="0" smtClean="0"/>
              <a:t>?</a:t>
            </a:r>
            <a:br>
              <a:rPr lang="fr-FR" sz="2200" dirty="0" smtClean="0"/>
            </a:br>
            <a:r>
              <a:rPr lang="fr-FR" sz="2200" dirty="0"/>
              <a:t/>
            </a:r>
            <a:br>
              <a:rPr lang="fr-FR" sz="2200" dirty="0"/>
            </a:br>
            <a:r>
              <a:rPr lang="fr-FR" sz="2200" dirty="0"/>
              <a:t/>
            </a:r>
            <a:br>
              <a:rPr lang="fr-FR" sz="2200" dirty="0"/>
            </a:br>
            <a:r>
              <a:rPr lang="fr-FR" sz="2200" dirty="0"/>
              <a:t/>
            </a:r>
            <a:br>
              <a:rPr lang="fr-FR" sz="2200" dirty="0"/>
            </a:br>
            <a:r>
              <a:rPr lang="fr-FR" sz="2200" dirty="0" smtClean="0"/>
              <a:t>Qu’est-ce </a:t>
            </a:r>
            <a:r>
              <a:rPr lang="fr-FR" sz="2200" dirty="0"/>
              <a:t>que cette balade a apporté à vos élèves </a:t>
            </a:r>
            <a:r>
              <a:rPr lang="fr-FR" sz="2200" dirty="0" smtClean="0"/>
              <a:t>?</a:t>
            </a:r>
            <a:br>
              <a:rPr lang="fr-FR" sz="2200" dirty="0" smtClean="0"/>
            </a:br>
            <a:r>
              <a:rPr lang="fr-FR" sz="2200" dirty="0"/>
              <a:t/>
            </a:r>
            <a:br>
              <a:rPr lang="fr-FR" sz="2200" dirty="0"/>
            </a:br>
            <a:r>
              <a:rPr lang="fr-FR" sz="2200" dirty="0"/>
              <a:t/>
            </a:r>
            <a:br>
              <a:rPr lang="fr-FR" sz="2200" dirty="0"/>
            </a:br>
            <a:r>
              <a:rPr lang="fr-FR" sz="2200" dirty="0"/>
              <a:t/>
            </a:r>
            <a:br>
              <a:rPr lang="fr-FR" sz="2200" dirty="0"/>
            </a:br>
            <a:r>
              <a:rPr lang="fr-FR" sz="2200" dirty="0" smtClean="0"/>
              <a:t>Quels </a:t>
            </a:r>
            <a:r>
              <a:rPr lang="fr-FR" sz="2200" dirty="0"/>
              <a:t>sont les obstacles qui persistent pour les élèves </a:t>
            </a:r>
            <a:r>
              <a:rPr lang="fr-FR" sz="2200" dirty="0" smtClean="0"/>
              <a:t>?</a:t>
            </a:r>
            <a:br>
              <a:rPr lang="fr-FR" sz="2200" dirty="0" smtClean="0"/>
            </a:b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/>
              <a:t/>
            </a:r>
            <a:br>
              <a:rPr lang="fr-FR" sz="22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009" y="88900"/>
            <a:ext cx="11575913" cy="678822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</a:rPr>
              <a:t>RETOUR SUR LA BALADE GEOMETRIQUE DANS LES CLASSES</a:t>
            </a:r>
            <a:endParaRPr lang="fr-FR" sz="3200" b="1" dirty="0">
              <a:solidFill>
                <a:srgbClr val="7030A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976" y="0"/>
            <a:ext cx="9458737" cy="675861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</a:rPr>
              <a:t>Exemples de productions dans les classes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3838" y="675861"/>
            <a:ext cx="4674925" cy="3500758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03" y="993913"/>
            <a:ext cx="4671392" cy="35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44" y="298174"/>
            <a:ext cx="11128513" cy="6178107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412" y="859611"/>
            <a:ext cx="9894666" cy="55661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412" y="0"/>
            <a:ext cx="1005317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5401" y="526455"/>
            <a:ext cx="87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</a:rPr>
              <a:t>ANALYSE DES MANUELS DE CLASSES</a:t>
            </a:r>
            <a:endParaRPr lang="fr-FR" sz="3200" b="1" dirty="0">
              <a:solidFill>
                <a:srgbClr val="7030A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5333" y="1320800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600" dirty="0" smtClean="0"/>
              <a:t>Sens de l’activité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600" dirty="0" smtClean="0"/>
              <a:t>Vocabulaire utilisé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600" dirty="0" smtClean="0"/>
              <a:t>Activités proposées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600" dirty="0" smtClean="0"/>
              <a:t>Supports utilisés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600" dirty="0" smtClean="0"/>
              <a:t>Place des outils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600" dirty="0" smtClean="0"/>
              <a:t>Trace écrite </a:t>
            </a: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462" y="1733560"/>
            <a:ext cx="2552700" cy="361950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72374" y="135466"/>
            <a:ext cx="115564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</a:rPr>
              <a:t>COMPTENCES MATHEMATIQUES      </a:t>
            </a:r>
            <a:r>
              <a:rPr lang="fr-FR" sz="2000" b="1" dirty="0" smtClean="0">
                <a:solidFill>
                  <a:srgbClr val="7030A0"/>
                </a:solidFill>
              </a:rPr>
              <a:t>EDUSCOL Espace et géométrie au C3</a:t>
            </a:r>
            <a:endParaRPr lang="fr-FR" sz="2000" b="1" dirty="0">
              <a:solidFill>
                <a:srgbClr val="7030A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06" y="581742"/>
            <a:ext cx="10528705" cy="5590517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334" y="118533"/>
            <a:ext cx="1115906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</a:rPr>
              <a:t>Construire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</a:rPr>
              <a:t> des figures contribue à développer les compétences travaillées en mathématiques, par exemple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endParaRPr lang="fr-FR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 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Chercher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, en s’interrogeant sur la manière de décomposer une figure complexe en figures simples pour pouvoir la reproduire. </a:t>
            </a:r>
          </a:p>
          <a:p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 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Modéliser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le sol de la classe par un rectangle ou un autre polygone pour le dessiner à une certaine échelle. </a:t>
            </a:r>
          </a:p>
          <a:p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 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Représenter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un pavé droit par un dessin en perspective cavalière ou un dessin à main levée pour mettre en place une stratégie de construction. </a:t>
            </a:r>
          </a:p>
          <a:p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 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Raisonner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pour pouvoir construire une figure en utilisant une définition ou des propriétés connues. </a:t>
            </a:r>
          </a:p>
          <a:p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 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Calculer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pour disposer des données nécessaires pour effectuer une construction. </a:t>
            </a:r>
          </a:p>
          <a:p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 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Communiquer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en rédigeant un programme de construction ou en utilisant des codes sur une figure dessinée à main levée. </a:t>
            </a:r>
          </a:p>
          <a:p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828</TotalTime>
  <Words>634</Words>
  <Application>Microsoft Office PowerPoint</Application>
  <PresentationFormat>Grand écran</PresentationFormat>
  <Paragraphs>101</Paragraphs>
  <Slides>19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Wingdings</vt:lpstr>
      <vt:lpstr>Organique</vt:lpstr>
      <vt:lpstr>LA BALADE GEOMETRIQUE  au cycle 3</vt:lpstr>
      <vt:lpstr>Plan de la formation</vt:lpstr>
      <vt:lpstr>Qu’est-ce que la balade vous a apporté dans votre pratique de classe ?    Quels sont les obstacles que vous avez rencontrés ?    Qu’est-ce que cette balade a apporté à vos élèves ?    Quels sont les obstacles qui persistent pour les élèves ?    </vt:lpstr>
      <vt:lpstr>Exemples de productions dans les classes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46</cp:revision>
  <dcterms:created xsi:type="dcterms:W3CDTF">2019-10-13T13:21:27Z</dcterms:created>
  <dcterms:modified xsi:type="dcterms:W3CDTF">2020-03-09T14:05:48Z</dcterms:modified>
</cp:coreProperties>
</file>