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3" r:id="rId1"/>
  </p:sldMasterIdLst>
  <p:notesMasterIdLst>
    <p:notesMasterId r:id="rId21"/>
  </p:notesMasterIdLst>
  <p:sldIdLst>
    <p:sldId id="256" r:id="rId2"/>
    <p:sldId id="278" r:id="rId3"/>
    <p:sldId id="258" r:id="rId4"/>
    <p:sldId id="257" r:id="rId5"/>
    <p:sldId id="259" r:id="rId6"/>
    <p:sldId id="275" r:id="rId7"/>
    <p:sldId id="279" r:id="rId8"/>
    <p:sldId id="270" r:id="rId9"/>
    <p:sldId id="261" r:id="rId10"/>
    <p:sldId id="264" r:id="rId11"/>
    <p:sldId id="263" r:id="rId12"/>
    <p:sldId id="262" r:id="rId13"/>
    <p:sldId id="266" r:id="rId14"/>
    <p:sldId id="267" r:id="rId15"/>
    <p:sldId id="280" r:id="rId16"/>
    <p:sldId id="268" r:id="rId17"/>
    <p:sldId id="269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276" autoAdjust="0"/>
  </p:normalViewPr>
  <p:slideViewPr>
    <p:cSldViewPr snapToGrid="0">
      <p:cViewPr varScale="1">
        <p:scale>
          <a:sx n="55" d="100"/>
          <a:sy n="55" d="100"/>
        </p:scale>
        <p:origin x="6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3"/>
    </p:cViewPr>
  </p:sorterViewPr>
  <p:notesViewPr>
    <p:cSldViewPr snapToGrid="0">
      <p:cViewPr varScale="1">
        <p:scale>
          <a:sx n="40" d="100"/>
          <a:sy n="40" d="100"/>
        </p:scale>
        <p:origin x="217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4DA7-5108-4F6F-A506-E118D8682648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C8FA-BBCD-4FA8-8139-FBA7519578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47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Qu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13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96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53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CONSTRUIRE : prg de construction</a:t>
            </a:r>
            <a:r>
              <a:rPr lang="fr-FR" baseline="0" dirty="0" smtClean="0"/>
              <a:t> - </a:t>
            </a:r>
            <a:r>
              <a:rPr lang="fr-FR" dirty="0" smtClean="0"/>
              <a:t>reproduction sans modèle , où on </a:t>
            </a:r>
            <a:r>
              <a:rPr lang="fr-FR" b="1" dirty="0" smtClean="0"/>
              <a:t>doit concevoir</a:t>
            </a:r>
            <a:r>
              <a:rPr lang="fr-FR" b="1" baseline="0" dirty="0" smtClean="0"/>
              <a:t> l’objet</a:t>
            </a:r>
            <a:r>
              <a:rPr lang="fr-FR" baseline="0" dirty="0" smtClean="0"/>
              <a:t>, et choisir le matériel en fonction des contraintes du </a:t>
            </a:r>
            <a:r>
              <a:rPr lang="fr-FR" baseline="0" dirty="0" err="1" smtClean="0"/>
              <a:t>pB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1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25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41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757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15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6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13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21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04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6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91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7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56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CC8FA-BBCD-4FA8-8139-FBA7519578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42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955-48E4-4FBA-8554-CC2BBE4E3560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4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0146-0131-4678-B772-44D2933E30F2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C978-0820-4AE5-8E01-28AA0F3C1DDC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6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9C22-DD15-4568-9FEC-2B6FD63205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58FE-FC39-4644-A626-A4A5A924DD10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8443-ED5E-42AE-94C2-97C4D96A69B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84E-999E-41EA-BF88-D32553017F1C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8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7382-B21E-4F42-86DF-F6C483AC755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9F9-44C1-4EB4-BBF6-6FF129667061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8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DD93-B04A-466C-BCD8-30974C9D5F2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CDBD-A4A9-49E1-87E8-CB5074D25D1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FD8A-27D3-4CC6-A8BA-ACD8A43F100D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thematique-et-environnement-c3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ie-nord.ac-lille.fr/docuweb/semaine-des-math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tilisateur\Documents\MATH\VT%20GEO\questionnaire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373" y="331320"/>
            <a:ext cx="5383162" cy="234414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balade géométrique </a:t>
            </a:r>
            <a:br>
              <a:rPr lang="fr-FR" dirty="0" smtClean="0"/>
            </a:br>
            <a:r>
              <a:rPr lang="fr-FR" dirty="0" smtClean="0"/>
              <a:t>au cycle 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69" y="3723423"/>
            <a:ext cx="2617839" cy="26954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280" y="331320"/>
            <a:ext cx="4314210" cy="31167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1" y="3546211"/>
            <a:ext cx="4066547" cy="30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75" y="3777227"/>
            <a:ext cx="11672131" cy="19977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75" y="132736"/>
            <a:ext cx="11384411" cy="296756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7067" y="147484"/>
            <a:ext cx="10684933" cy="364285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Définition de la symétrie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2800" dirty="0" smtClean="0"/>
              <a:t>C’est une transformation point par point, </a:t>
            </a:r>
            <a:br>
              <a:rPr lang="fr-FR" sz="2800" dirty="0" smtClean="0"/>
            </a:br>
            <a:r>
              <a:rPr lang="fr-FR" sz="2800" dirty="0" smtClean="0"/>
              <a:t>les droites joignant les points correspondants sont perpendiculaires à l’axe, </a:t>
            </a:r>
            <a:br>
              <a:rPr lang="fr-FR" sz="2800" dirty="0" smtClean="0"/>
            </a:br>
            <a:r>
              <a:rPr lang="fr-FR" sz="2800" dirty="0" smtClean="0"/>
              <a:t>les points sont équidistants de l’axe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6030" y="4050890"/>
            <a:ext cx="7845970" cy="2615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Les notions mises en jeu dans la symétrie </a:t>
            </a:r>
            <a:r>
              <a:rPr lang="fr-FR" sz="3200" dirty="0" smtClean="0">
                <a:solidFill>
                  <a:schemeClr val="tx1"/>
                </a:solidFill>
              </a:rPr>
              <a:t>:</a:t>
            </a:r>
          </a:p>
          <a:p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 smtClean="0">
                <a:solidFill>
                  <a:schemeClr val="tx1"/>
                </a:solidFill>
              </a:rPr>
              <a:t>la perpendicularité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Le parallélisme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La distance et l’équidistance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80220" y="2691581"/>
            <a:ext cx="3864077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</a:rPr>
              <a:t>APPORTS THEORIQUES</a:t>
            </a:r>
            <a:endParaRPr lang="fr-F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7518" y="225903"/>
            <a:ext cx="8911687" cy="1020691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D’autres transformations géométriques 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614" y="1032387"/>
            <a:ext cx="9029638" cy="549889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361" y="1002890"/>
            <a:ext cx="9046566" cy="551364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58645" y="103240"/>
            <a:ext cx="907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Les 3 espaces de la géométrie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25362"/>
            <a:ext cx="11734800" cy="74479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Les différentes tâches en géométrie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66900" y="1399998"/>
            <a:ext cx="8915399" cy="486806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 Reconnaitre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 Nommer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 Vérifier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 Décrire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 Reproduire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 Représenter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 Construire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5363" y="183844"/>
            <a:ext cx="9892655" cy="6458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1 des 10 principes didactiques en géométrie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363" y="1100666"/>
            <a:ext cx="9892655" cy="556956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3741" y="2561303"/>
            <a:ext cx="8915400" cy="3087329"/>
          </a:xfrm>
        </p:spPr>
        <p:txBody>
          <a:bodyPr/>
          <a:lstStyle/>
          <a:p>
            <a:r>
              <a:rPr lang="fr-FR" sz="2400" b="1" dirty="0" smtClean="0"/>
              <a:t>Se libérer du manuel (donner du sens)</a:t>
            </a:r>
          </a:p>
          <a:p>
            <a:r>
              <a:rPr lang="fr-FR" sz="2400" b="1" dirty="0" smtClean="0"/>
              <a:t>Etre en phase avec les nouveaux programmes (résolution de problème)</a:t>
            </a:r>
          </a:p>
          <a:p>
            <a:r>
              <a:rPr lang="fr-FR" sz="2400" b="1" dirty="0" smtClean="0"/>
              <a:t>Prendre plaisir à faire de mathématiques (approche ludique)</a:t>
            </a:r>
          </a:p>
          <a:p>
            <a:r>
              <a:rPr lang="fr-FR" sz="2400" b="1" dirty="0" smtClean="0"/>
              <a:t>Avoir un œil mathématique sur notre environnement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6786" y="309716"/>
            <a:ext cx="8126361" cy="1371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LA BALADE GEOMETRIQUE</a:t>
            </a:r>
            <a:endParaRPr lang="fr-F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845" y="1121732"/>
            <a:ext cx="10776155" cy="707068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Analyse de la séquence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46222" y="2368755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Démarche d’apprentissage</a:t>
            </a:r>
          </a:p>
          <a:p>
            <a:r>
              <a:rPr lang="fr-FR" sz="2800" dirty="0" smtClean="0"/>
              <a:t>Les compétences travaillées</a:t>
            </a:r>
          </a:p>
          <a:p>
            <a:r>
              <a:rPr lang="fr-FR" sz="2800" dirty="0" smtClean="0"/>
              <a:t>Obstacles des élèves</a:t>
            </a:r>
          </a:p>
          <a:p>
            <a:r>
              <a:rPr lang="fr-FR" sz="2800" dirty="0" smtClean="0"/>
              <a:t>Obstacles des enseignements</a:t>
            </a:r>
          </a:p>
          <a:p>
            <a:r>
              <a:rPr lang="fr-FR" sz="2800" dirty="0" smtClean="0"/>
              <a:t>Les supports / matériel</a:t>
            </a:r>
          </a:p>
          <a:p>
            <a:r>
              <a:rPr lang="fr-FR" sz="2800" dirty="0" smtClean="0"/>
              <a:t>La tracé écrite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 smtClean="0">
                <a:hlinkClick r:id="rId3" action="ppaction://hlinkfile"/>
              </a:rPr>
              <a:t>Document semaine des math</a:t>
            </a:r>
            <a:r>
              <a:rPr lang="fr-FR" sz="2800" dirty="0" smtClean="0"/>
              <a:t> et vidéos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059" y="1843549"/>
            <a:ext cx="10250999" cy="6548284"/>
          </a:xfrm>
        </p:spPr>
        <p:txBody>
          <a:bodyPr>
            <a:normAutofit fontScale="90000"/>
          </a:bodyPr>
          <a:lstStyle/>
          <a:p>
            <a:r>
              <a:rPr lang="fr-FR" sz="2000" b="1" dirty="0"/>
              <a:t>Chercher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•  prélever et organiser les informations nécessaires à la résolution de problèmes </a:t>
            </a:r>
            <a:br>
              <a:rPr lang="fr-FR" sz="2000" dirty="0"/>
            </a:br>
            <a:r>
              <a:rPr lang="fr-FR" sz="2000" dirty="0"/>
              <a:t>•  s’engager dans une démarche de questionnement et de recherche .</a:t>
            </a:r>
            <a:br>
              <a:rPr lang="fr-FR" sz="2000" dirty="0"/>
            </a:br>
            <a:r>
              <a:rPr lang="fr-FR" sz="2000" b="1" dirty="0"/>
              <a:t>Modéliser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•  reconnaître des situations réelles pouvant être modélisées par des relations</a:t>
            </a:r>
            <a:br>
              <a:rPr lang="fr-FR" sz="2000" dirty="0"/>
            </a:br>
            <a:r>
              <a:rPr lang="fr-FR" sz="2000" dirty="0"/>
              <a:t>géométriques (alignement, parallélisme, perpendicularité, symétrie) </a:t>
            </a:r>
            <a:br>
              <a:rPr lang="fr-FR" sz="2000" dirty="0"/>
            </a:br>
            <a:r>
              <a:rPr lang="fr-FR" sz="2000" b="1" dirty="0"/>
              <a:t>Représenter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•  utiliser des outils pour représenter un problème : dessins, schémas.</a:t>
            </a:r>
            <a:br>
              <a:rPr lang="fr-FR" sz="2000" dirty="0"/>
            </a:br>
            <a:r>
              <a:rPr lang="fr-FR" sz="2000" dirty="0"/>
              <a:t>•  analyser une figure plane sous différents aspects (surface, contour de celle-ci,</a:t>
            </a:r>
            <a:br>
              <a:rPr lang="fr-FR" sz="2000" dirty="0"/>
            </a:br>
            <a:r>
              <a:rPr lang="fr-FR" sz="2000" dirty="0"/>
              <a:t>lignes et points). </a:t>
            </a:r>
            <a:br>
              <a:rPr lang="fr-FR" sz="2000" dirty="0"/>
            </a:br>
            <a:r>
              <a:rPr lang="fr-FR" sz="2000" b="1" dirty="0"/>
              <a:t>Raisonner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•  passer progressivement de la perception au contrôle par les</a:t>
            </a:r>
            <a:br>
              <a:rPr lang="fr-FR" sz="2000" dirty="0"/>
            </a:br>
            <a:r>
              <a:rPr lang="fr-FR" sz="2000" dirty="0"/>
              <a:t>instruments pour amorcer des raisonnements s’appuyant uniquement sur des</a:t>
            </a:r>
            <a:br>
              <a:rPr lang="fr-FR" sz="2000" dirty="0"/>
            </a:br>
            <a:r>
              <a:rPr lang="fr-FR" sz="2000" dirty="0"/>
              <a:t>propriétés des figures et sur des relations entre objets.</a:t>
            </a:r>
            <a:br>
              <a:rPr lang="fr-FR" sz="2000" dirty="0"/>
            </a:br>
            <a:r>
              <a:rPr lang="fr-FR" sz="2000" b="1" dirty="0"/>
              <a:t>Communiquer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•  utiliser progressivement un vocabulaire adéquat et/ou des notations adaptées</a:t>
            </a:r>
            <a:br>
              <a:rPr lang="fr-FR" sz="2000" dirty="0"/>
            </a:br>
            <a:r>
              <a:rPr lang="fr-FR" sz="2000" dirty="0"/>
              <a:t>pour décrire une situation, exposer une argumentation ;</a:t>
            </a:r>
            <a:br>
              <a:rPr lang="fr-FR" sz="2000" dirty="0"/>
            </a:br>
            <a:r>
              <a:rPr lang="fr-FR" sz="2000" dirty="0"/>
              <a:t>•  expliquer sa démarche ou son raisonnement, comprendre les explications d’un autre et argumenter dans l’échange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r>
              <a:rPr lang="fr-FR" sz="2000" b="1" dirty="0" smtClean="0"/>
              <a:t>Calculer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* mesurer des distances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88142" y="235974"/>
            <a:ext cx="1060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Les compétences travaillées en mathématiques :</a:t>
            </a:r>
            <a:endParaRPr lang="fr-F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821" y="3446125"/>
            <a:ext cx="2436274" cy="90972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Ressources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41032" y="937652"/>
            <a:ext cx="3477342" cy="843524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>
                <a:hlinkClick r:id="rId3"/>
              </a:rPr>
              <a:t>http</a:t>
            </a:r>
            <a:r>
              <a:rPr lang="fr-FR" sz="2400" dirty="0">
                <a:hlinkClick r:id="rId3"/>
              </a:rPr>
              <a:t>://</a:t>
            </a:r>
            <a:r>
              <a:rPr lang="fr-FR" sz="2400" dirty="0" smtClean="0">
                <a:hlinkClick r:id="rId3"/>
              </a:rPr>
              <a:t>pedagogie-nord.ac-lille.fr/docuweb/semaine-des-maths</a:t>
            </a:r>
            <a:endParaRPr lang="fr-FR" sz="24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940036" y="4280041"/>
            <a:ext cx="44141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Merci pour votre participation  </a:t>
            </a:r>
          </a:p>
          <a:p>
            <a:r>
              <a:rPr lang="fr-FR" sz="2800" dirty="0" smtClean="0"/>
              <a:t>                  </a:t>
            </a:r>
          </a:p>
          <a:p>
            <a:r>
              <a:rPr lang="fr-FR" sz="4000" dirty="0" smtClean="0">
                <a:solidFill>
                  <a:srgbClr val="7030A0"/>
                </a:solidFill>
              </a:rPr>
              <a:t>    Bonne balade</a:t>
            </a:r>
            <a:endParaRPr lang="fr-FR" sz="4000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26" y="23413"/>
            <a:ext cx="7542646" cy="3034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041" y="3057462"/>
            <a:ext cx="6927850" cy="36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94" y="0"/>
            <a:ext cx="4601066" cy="2593739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56" y="3210000"/>
            <a:ext cx="5663944" cy="3192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0381" y="3344780"/>
            <a:ext cx="3465826" cy="24337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60" y="2593739"/>
            <a:ext cx="4137235" cy="23322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369" y="0"/>
            <a:ext cx="5991318" cy="32161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717" y="4928723"/>
            <a:ext cx="3030164" cy="19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9058" y="361337"/>
            <a:ext cx="8915399" cy="70054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PLAN DE LA FORMATION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19057" y="1312608"/>
            <a:ext cx="8915399" cy="517668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PRESENTIEL 1    2H15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Constat des pratiques ;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Questionnaire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Analyse de manuels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- Apports théoriques -  Les programmes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- La balade géométrique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</a:rPr>
              <a:t>DISTANCIEL 4H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Expérimentation en classe : une balade géométrique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</a:rPr>
              <a:t>PRESENTIEL 2    2H15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- Analyse de l’expérimentation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- Autres expérimentations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QUESTIONNAIRE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5471" y="1837892"/>
            <a:ext cx="2536726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ANALYSE DE MANUEL</a:t>
            </a:r>
            <a:endParaRPr lang="fr-FR" sz="40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197" y="0"/>
            <a:ext cx="4615072" cy="66208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504" y="92396"/>
            <a:ext cx="4295727" cy="67656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78000" y="4555067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CM2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220" y="0"/>
            <a:ext cx="4621169" cy="6620830"/>
          </a:xfrm>
          <a:prstGeom prst="rect">
            <a:avLst/>
          </a:prstGeom>
        </p:spPr>
      </p:pic>
      <p:sp>
        <p:nvSpPr>
          <p:cNvPr id="11" name="Sous-titre 7"/>
          <p:cNvSpPr txBox="1">
            <a:spLocks/>
          </p:cNvSpPr>
          <p:nvPr/>
        </p:nvSpPr>
        <p:spPr>
          <a:xfrm>
            <a:off x="6482926" y="417693"/>
            <a:ext cx="1351015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4" name="Sous-titre 7"/>
          <p:cNvSpPr txBox="1">
            <a:spLocks/>
          </p:cNvSpPr>
          <p:nvPr/>
        </p:nvSpPr>
        <p:spPr>
          <a:xfrm flipH="1">
            <a:off x="6543463" y="-4217004"/>
            <a:ext cx="976842" cy="5910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5" name="Sous-titre 7"/>
          <p:cNvSpPr txBox="1">
            <a:spLocks/>
          </p:cNvSpPr>
          <p:nvPr/>
        </p:nvSpPr>
        <p:spPr>
          <a:xfrm flipH="1">
            <a:off x="5719217" y="9884257"/>
            <a:ext cx="976842" cy="1051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6" name="Sous-titre 7"/>
          <p:cNvSpPr txBox="1">
            <a:spLocks/>
          </p:cNvSpPr>
          <p:nvPr/>
        </p:nvSpPr>
        <p:spPr>
          <a:xfrm flipH="1">
            <a:off x="5799599" y="5340521"/>
            <a:ext cx="976842" cy="1051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578" y="159767"/>
            <a:ext cx="4066965" cy="588486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03200" y="699265"/>
            <a:ext cx="123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</a:rPr>
              <a:t>CM2</a:t>
            </a:r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64747" y="514599"/>
            <a:ext cx="143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C000"/>
                </a:solidFill>
              </a:rPr>
              <a:t>CE1</a:t>
            </a:r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8001" y="186266"/>
            <a:ext cx="9973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CONSTAT DANS LES CLASSES:</a:t>
            </a:r>
          </a:p>
          <a:p>
            <a:endParaRPr lang="fr-FR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  Utilisation systématiquement du quadrillage (vers le papier uni)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Pas de référence aux outils en géométrie (règle, équerre)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Accumulation de définitions et de lexique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 Pas d’enseignement </a:t>
            </a:r>
            <a:r>
              <a:rPr lang="fr-FR" sz="2400" dirty="0" err="1" smtClean="0"/>
              <a:t>spiralaire</a:t>
            </a: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Vocabulaire mathématique très approximatif (compter les carreaux,..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167466" y="5079913"/>
            <a:ext cx="695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Peu de travail sur l’espace vécu.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 Peu ou pas de croisements des enseignements</a:t>
            </a:r>
            <a:endParaRPr lang="fr-FR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7703" y="368711"/>
            <a:ext cx="11592232" cy="3644489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            OBJECTIF</a:t>
            </a:r>
            <a:r>
              <a:rPr lang="fr-FR" dirty="0" smtClean="0"/>
              <a:t> : </a:t>
            </a:r>
            <a:br>
              <a:rPr lang="fr-FR" dirty="0" smtClean="0"/>
            </a:br>
            <a:r>
              <a:rPr lang="fr-FR" sz="4800" dirty="0" smtClean="0"/>
              <a:t>Partir d’une </a:t>
            </a:r>
            <a:r>
              <a:rPr lang="fr-FR" sz="4800" b="1" dirty="0" smtClean="0"/>
              <a:t>lecture mathématique du milieu </a:t>
            </a:r>
            <a:r>
              <a:rPr lang="fr-FR" sz="4800" dirty="0" smtClean="0"/>
              <a:t>pour </a:t>
            </a:r>
            <a:r>
              <a:rPr lang="fr-FR" sz="4800" b="1" dirty="0" smtClean="0"/>
              <a:t>problématiser une notion géométrique </a:t>
            </a:r>
            <a:r>
              <a:rPr lang="fr-FR" sz="4800" dirty="0" smtClean="0"/>
              <a:t>: </a:t>
            </a:r>
            <a:br>
              <a:rPr lang="fr-FR" sz="4800" dirty="0" smtClean="0"/>
            </a:br>
            <a:r>
              <a:rPr lang="fr-FR" sz="4800" dirty="0" smtClean="0"/>
              <a:t>           la symétrie, </a:t>
            </a:r>
            <a:r>
              <a:rPr lang="fr-FR" sz="3100" dirty="0" smtClean="0"/>
              <a:t>de l’espace vécu à l’espace abstrait.</a:t>
            </a:r>
            <a:endParaRPr lang="fr-FR" sz="3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4267" y="5151735"/>
            <a:ext cx="1019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 </a:t>
            </a:r>
            <a:r>
              <a:rPr lang="fr-FR" i="1" dirty="0">
                <a:solidFill>
                  <a:schemeClr val="accent1"/>
                </a:solidFill>
              </a:rPr>
              <a:t>La géométrie n’est pas faite pour être apprise, elle est faite pour être utilisée » (citation empruntée à Seymour </a:t>
            </a:r>
            <a:r>
              <a:rPr lang="fr-FR" i="1" dirty="0" err="1">
                <a:solidFill>
                  <a:schemeClr val="accent1"/>
                </a:solidFill>
              </a:rPr>
              <a:t>Papert</a:t>
            </a:r>
            <a:r>
              <a:rPr lang="fr-FR" i="1" dirty="0">
                <a:solidFill>
                  <a:schemeClr val="accent1"/>
                </a:solidFill>
              </a:rPr>
              <a:t> [1</a:t>
            </a:r>
            <a:r>
              <a:rPr lang="fr-FR" i="1" dirty="0" smtClean="0">
                <a:solidFill>
                  <a:schemeClr val="accent1"/>
                </a:solidFill>
              </a:rPr>
              <a:t>]).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8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17" y="2344994"/>
            <a:ext cx="11092583" cy="32577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729" y="235974"/>
            <a:ext cx="4055807" cy="19762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LES PROGRAMMES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NCAMPS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378</Words>
  <Application>Microsoft Office PowerPoint</Application>
  <PresentationFormat>Grand écran</PresentationFormat>
  <Paragraphs>113</Paragraphs>
  <Slides>19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 3</vt:lpstr>
      <vt:lpstr>Thème Office</vt:lpstr>
      <vt:lpstr>Une balade géométrique  au cycle 3</vt:lpstr>
      <vt:lpstr>Présentation PowerPoint</vt:lpstr>
      <vt:lpstr>PLAN DE LA FORMATION</vt:lpstr>
      <vt:lpstr>QUESTIONNAIRE</vt:lpstr>
      <vt:lpstr>Présentation PowerPoint</vt:lpstr>
      <vt:lpstr>Présentation PowerPoint</vt:lpstr>
      <vt:lpstr>Présentation PowerPoint</vt:lpstr>
      <vt:lpstr>            OBJECTIF :  Partir d’une lecture mathématique du milieu pour problématiser une notion géométrique :             la symétrie, de l’espace vécu à l’espace abstrait.</vt:lpstr>
      <vt:lpstr>Présentation PowerPoint</vt:lpstr>
      <vt:lpstr>Présentation PowerPoint</vt:lpstr>
      <vt:lpstr>Définition de la symétrie :  C’est une transformation point par point,  les droites joignant les points correspondants sont perpendiculaires à l’axe,  les points sont équidistants de l’axe</vt:lpstr>
      <vt:lpstr>D’autres transformations géométriques </vt:lpstr>
      <vt:lpstr>Présentation PowerPoint</vt:lpstr>
      <vt:lpstr>Les différentes tâches en géométrie</vt:lpstr>
      <vt:lpstr>1 des 10 principes didactiques en géométrie</vt:lpstr>
      <vt:lpstr>Présentation PowerPoint</vt:lpstr>
      <vt:lpstr>Analyse de la séquence</vt:lpstr>
      <vt:lpstr>Chercher •  prélever et organiser les informations nécessaires à la résolution de problèmes  •  s’engager dans une démarche de questionnement et de recherche . Modéliser •  reconnaître des situations réelles pouvant être modélisées par des relations géométriques (alignement, parallélisme, perpendicularité, symétrie)  Représenter •  utiliser des outils pour représenter un problème : dessins, schémas. •  analyser une figure plane sous différents aspects (surface, contour de celle-ci, lignes et points).  Raisonner •  passer progressivement de la perception au contrôle par les instruments pour amorcer des raisonnements s’appuyant uniquement sur des propriétés des figures et sur des relations entre objets. Communiquer •  utiliser progressivement un vocabulaire adéquat et/ou des notations adaptées pour décrire une situation, exposer une argumentation ; •  expliquer sa démarche ou son raisonnement, comprendre les explications d’un autre et argumenter dans l’échange. Calculer * mesurer des distances  </vt:lpstr>
      <vt:lpstr>Ressources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balade géométrique</dc:title>
  <dc:creator>utilisateur</dc:creator>
  <cp:lastModifiedBy>utilisateur</cp:lastModifiedBy>
  <cp:revision>37</cp:revision>
  <dcterms:created xsi:type="dcterms:W3CDTF">2019-10-12T13:11:52Z</dcterms:created>
  <dcterms:modified xsi:type="dcterms:W3CDTF">2020-03-10T13:13:49Z</dcterms:modified>
</cp:coreProperties>
</file>