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2"/>
  </p:notesMasterIdLst>
  <p:sldIdLst>
    <p:sldId id="256" r:id="rId2"/>
    <p:sldId id="260" r:id="rId3"/>
    <p:sldId id="257" r:id="rId4"/>
    <p:sldId id="334" r:id="rId5"/>
    <p:sldId id="335" r:id="rId6"/>
    <p:sldId id="279" r:id="rId7"/>
    <p:sldId id="262" r:id="rId8"/>
    <p:sldId id="312" r:id="rId9"/>
    <p:sldId id="263" r:id="rId10"/>
    <p:sldId id="302" r:id="rId11"/>
    <p:sldId id="265" r:id="rId12"/>
    <p:sldId id="266" r:id="rId13"/>
    <p:sldId id="282" r:id="rId14"/>
    <p:sldId id="316" r:id="rId15"/>
    <p:sldId id="267" r:id="rId16"/>
    <p:sldId id="268" r:id="rId17"/>
    <p:sldId id="303" r:id="rId18"/>
    <p:sldId id="315" r:id="rId19"/>
    <p:sldId id="317" r:id="rId20"/>
    <p:sldId id="318" r:id="rId21"/>
    <p:sldId id="313" r:id="rId22"/>
    <p:sldId id="319" r:id="rId23"/>
    <p:sldId id="336" r:id="rId24"/>
    <p:sldId id="323" r:id="rId25"/>
    <p:sldId id="324" r:id="rId26"/>
    <p:sldId id="337" r:id="rId27"/>
    <p:sldId id="325" r:id="rId28"/>
    <p:sldId id="322" r:id="rId29"/>
    <p:sldId id="338" r:id="rId30"/>
    <p:sldId id="339" r:id="rId31"/>
    <p:sldId id="297" r:id="rId32"/>
    <p:sldId id="305" r:id="rId33"/>
    <p:sldId id="270" r:id="rId34"/>
    <p:sldId id="298" r:id="rId35"/>
    <p:sldId id="299" r:id="rId36"/>
    <p:sldId id="281" r:id="rId37"/>
    <p:sldId id="271" r:id="rId38"/>
    <p:sldId id="272" r:id="rId39"/>
    <p:sldId id="307" r:id="rId40"/>
    <p:sldId id="259" r:id="rId4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8CEAAB-FD2F-4F3F-8EFE-57985253B75E}" type="datetimeFigureOut">
              <a:rPr lang="fr-FR" smtClean="0"/>
              <a:t>06/03/2017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2AAA4C-8916-433A-AA1A-62A71F1BF6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7327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AAA4C-8916-433A-AA1A-62A71F1BF6FC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1849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EFCA0-2CB1-4DEA-8627-5ADB5C1D75DE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16272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AAA4C-8916-433A-AA1A-62A71F1BF6FC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76623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Outil d’aide pour programmer les activités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EFCA0-2CB1-4DEA-8627-5ADB5C1D75DE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28890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AAA4C-8916-433A-AA1A-62A71F1BF6FC}" type="slidenum">
              <a:rPr lang="fr-FR" smtClean="0"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62071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AAA4C-8916-433A-AA1A-62A71F1BF6FC}" type="slidenum">
              <a:rPr lang="fr-FR" smtClean="0"/>
              <a:t>35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60259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AAA4C-8916-433A-AA1A-62A71F1BF6FC}" type="slidenum">
              <a:rPr lang="fr-FR" smtClean="0"/>
              <a:t>40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6116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75CB2D5-43DA-43EE-9907-81E4C22DCBDC}" type="datetimeFigureOut">
              <a:rPr lang="fr-FR" smtClean="0"/>
              <a:t>06/03/2017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19E610-78C0-4AB2-B086-3AECBB9BF36C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CB2D5-43DA-43EE-9907-81E4C22DCBDC}" type="datetimeFigureOut">
              <a:rPr lang="fr-FR" smtClean="0"/>
              <a:t>06/03/2017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9E610-78C0-4AB2-B086-3AECBB9BF36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75CB2D5-43DA-43EE-9907-81E4C22DCBDC}" type="datetimeFigureOut">
              <a:rPr lang="fr-FR" smtClean="0"/>
              <a:t>06/03/2017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A19E610-78C0-4AB2-B086-3AECBB9BF36C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CB2D5-43DA-43EE-9907-81E4C22DCBDC}" type="datetimeFigureOut">
              <a:rPr lang="fr-FR" smtClean="0"/>
              <a:t>06/03/2017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19E610-78C0-4AB2-B086-3AECBB9BF36C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CB2D5-43DA-43EE-9907-81E4C22DCBDC}" type="datetimeFigureOut">
              <a:rPr lang="fr-FR" smtClean="0"/>
              <a:t>06/03/2017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A19E610-78C0-4AB2-B086-3AECBB9BF36C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75CB2D5-43DA-43EE-9907-81E4C22DCBDC}" type="datetimeFigureOut">
              <a:rPr lang="fr-FR" smtClean="0"/>
              <a:t>06/03/2017</a:t>
            </a:fld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A19E610-78C0-4AB2-B086-3AECBB9BF36C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75CB2D5-43DA-43EE-9907-81E4C22DCBDC}" type="datetimeFigureOut">
              <a:rPr lang="fr-FR" smtClean="0"/>
              <a:t>06/03/2017</a:t>
            </a:fld>
            <a:endParaRPr lang="fr-FR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A19E610-78C0-4AB2-B086-3AECBB9BF36C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CB2D5-43DA-43EE-9907-81E4C22DCBDC}" type="datetimeFigureOut">
              <a:rPr lang="fr-FR" smtClean="0"/>
              <a:t>06/03/2017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19E610-78C0-4AB2-B086-3AECBB9BF36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CB2D5-43DA-43EE-9907-81E4C22DCBDC}" type="datetimeFigureOut">
              <a:rPr lang="fr-FR" smtClean="0"/>
              <a:t>06/03/2017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19E610-78C0-4AB2-B086-3AECBB9BF36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CB2D5-43DA-43EE-9907-81E4C22DCBDC}" type="datetimeFigureOut">
              <a:rPr lang="fr-FR" smtClean="0"/>
              <a:t>06/03/2017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19E610-78C0-4AB2-B086-3AECBB9BF36C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75CB2D5-43DA-43EE-9907-81E4C22DCBDC}" type="datetimeFigureOut">
              <a:rPr lang="fr-FR" smtClean="0"/>
              <a:t>06/03/2017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A19E610-78C0-4AB2-B086-3AECBB9BF36C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5CB2D5-43DA-43EE-9907-81E4C22DCBDC}" type="datetimeFigureOut">
              <a:rPr lang="fr-FR" smtClean="0"/>
              <a:t>06/03/2017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A19E610-78C0-4AB2-B086-3AECBB9BF36C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RA16_C2_FRA_1_entrees_didactiques_594966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RA_C3_Francais_Oral_Disciplines_SVT_College-video2.mp4" TargetMode="External"/><Relationship Id="rId2" Type="http://schemas.openxmlformats.org/officeDocument/2006/relationships/hyperlink" Target="RA_C3_Francais_Oral_Disciplines_SVT_College-video1.mp4" TargetMode="Externa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oudon-queneau-version-courte.mp4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grille%20aide%20au%20d&#233;bat.docx" TargetMode="External"/><Relationship Id="rId2" Type="http://schemas.openxmlformats.org/officeDocument/2006/relationships/hyperlink" Target="Aide%20&#224;%20l'am&#233;lioration%20du%20d&#233;bat.docx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Annexe%206%20Film%20Apprendre%20&#224;%20d&#233;battre%20support%20litteraire.mp4" TargetMode="External"/><Relationship Id="rId2" Type="http://schemas.openxmlformats.org/officeDocument/2006/relationships/hyperlink" Target="Annexe%2015%20Film%20Debat%20a%20partir%20d%20un%20album%20Le%20Chat%20bott&#233;.MT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Doc%202%20le%20compte-rendu.pdf" TargetMode="External"/><Relationship Id="rId2" Type="http://schemas.openxmlformats.org/officeDocument/2006/relationships/hyperlink" Target="Doc%204%20le%20mini%20d&#233;bat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Doc%203%20l'expos&#233;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Schema_jakobson.jp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films_oral_27_05_14/3b.m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L’oral au cycle 3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Animation Circonscription Ronchin 7/12/2016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18335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9A5D4-511F-46FE-9C5E-03B27E1E0C2A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1403648" y="332656"/>
            <a:ext cx="6912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solidFill>
                  <a:srgbClr val="002060"/>
                </a:solidFill>
              </a:rPr>
              <a:t>Les évolutions actuelles</a:t>
            </a:r>
            <a:endParaRPr lang="fr-FR" sz="4000" dirty="0">
              <a:solidFill>
                <a:srgbClr val="00206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5536" y="1370675"/>
            <a:ext cx="7920880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socle commun 2015 : des objectifs </a:t>
            </a:r>
            <a:r>
              <a:rPr lang="fr-FR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ambitieux </a:t>
            </a:r>
            <a:r>
              <a:rPr lang="fr-FR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 </a:t>
            </a:r>
          </a:p>
          <a:p>
            <a:endParaRPr lang="fr-FR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Domaine 1 : des langages pour communiquer</a:t>
            </a:r>
            <a:endParaRPr lang="fr-FR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L’élève parle, communique, argumente à l’oral de façon claire et organisée ; il adapte son niveau de langue et son discours à la situation, il écoute et prend en compte ses interlocuteurs. Il emploie à l’écrit comme à l’oral un vocabulaire juste et précis</a:t>
            </a:r>
            <a:r>
              <a:rPr lang="fr-FR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fr-FR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fr-FR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Domaine 3 : la formation de la personne et du citoyen</a:t>
            </a:r>
            <a:endParaRPr lang="fr-FR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L’élève résout les conflits sans agressivité, évite le recours à la violence grâce à sa maîtrise de moyens d’expression, de communication et d’argumentation. </a:t>
            </a:r>
          </a:p>
          <a:p>
            <a:endParaRPr lang="fr-FR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82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>Programmes</a:t>
            </a:r>
            <a:br>
              <a:rPr lang="fr-FR" b="1" dirty="0" smtClean="0"/>
            </a:br>
            <a:r>
              <a:rPr lang="fr-FR" b="1" dirty="0" smtClean="0"/>
              <a:t>Comprendre et s'exprimer à l'oral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b="1" dirty="0"/>
              <a:t>Comprendre et s'exprimer à l'oral </a:t>
            </a:r>
            <a:endParaRPr lang="fr-FR" dirty="0"/>
          </a:p>
          <a:p>
            <a:r>
              <a:rPr lang="fr-FR" b="1" dirty="0"/>
              <a:t>Écouter</a:t>
            </a:r>
            <a:r>
              <a:rPr lang="fr-FR" dirty="0"/>
              <a:t> pour comprendre un message oral, un propos, un discours, un texte lu.</a:t>
            </a:r>
          </a:p>
          <a:p>
            <a:r>
              <a:rPr lang="fr-FR" b="1" dirty="0"/>
              <a:t>Parler</a:t>
            </a:r>
            <a:r>
              <a:rPr lang="fr-FR" dirty="0"/>
              <a:t> en prenant en compte son auditoire.</a:t>
            </a:r>
          </a:p>
          <a:p>
            <a:r>
              <a:rPr lang="fr-FR" b="1" dirty="0"/>
              <a:t>Participer à des échanges</a:t>
            </a:r>
            <a:r>
              <a:rPr lang="fr-FR" dirty="0"/>
              <a:t> dans des situations diversifiées.</a:t>
            </a:r>
          </a:p>
          <a:p>
            <a:r>
              <a:rPr lang="fr-FR" b="1" dirty="0"/>
              <a:t>Adopter une attitude critique </a:t>
            </a:r>
            <a:r>
              <a:rPr lang="fr-FR" dirty="0"/>
              <a:t>par rapport au langage produit.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1783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attendus : fin de cycle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Écouter un récit et manifester sa compréhension en répondant à des questions sans se reporter au texte.</a:t>
            </a:r>
          </a:p>
          <a:p>
            <a:r>
              <a:rPr lang="fr-FR" dirty="0"/>
              <a:t>Dire de mémoire un texte à haute voix.</a:t>
            </a:r>
          </a:p>
          <a:p>
            <a:r>
              <a:rPr lang="fr-FR" dirty="0"/>
              <a:t>Réaliser une courte présentation orale en prenant appui sur des notes ou sur diaporama ou autre outil numérique.</a:t>
            </a:r>
          </a:p>
          <a:p>
            <a:r>
              <a:rPr lang="fr-FR" dirty="0"/>
              <a:t>Interagir de façon constructive avec d'autres élèves dans un groupe pour confronter des réactions ou des points de vue.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85505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Programmes: points forts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Place de l’oral: </a:t>
            </a:r>
          </a:p>
          <a:p>
            <a:pPr>
              <a:buFontTx/>
              <a:buChar char="-"/>
            </a:pPr>
            <a:r>
              <a:rPr lang="fr-FR" dirty="0" smtClean="0"/>
              <a:t>importance des échanges entre élèves </a:t>
            </a:r>
          </a:p>
          <a:p>
            <a:pPr>
              <a:buFontTx/>
              <a:buChar char="-"/>
            </a:pPr>
            <a:r>
              <a:rPr lang="fr-FR" dirty="0" smtClean="0"/>
              <a:t>l’oral: objet d’enseignement spécifique: activités </a:t>
            </a:r>
            <a:r>
              <a:rPr lang="fr-FR" dirty="0"/>
              <a:t>inscrites à l’emploi du </a:t>
            </a:r>
            <a:r>
              <a:rPr lang="fr-FR" dirty="0" smtClean="0"/>
              <a:t>temps, dans le cahier-journal, traces dans les productions d’élèves. </a:t>
            </a:r>
          </a:p>
          <a:p>
            <a:pPr marL="0" indent="0">
              <a:buNone/>
            </a:pPr>
            <a:r>
              <a:rPr lang="fr-FR" dirty="0" smtClean="0"/>
              <a:t>- des </a:t>
            </a:r>
            <a:r>
              <a:rPr lang="fr-FR" dirty="0"/>
              <a:t>séances d’entraînement aux «  conduites discursives » en lien avec les </a:t>
            </a:r>
            <a:r>
              <a:rPr lang="fr-FR" dirty="0" smtClean="0"/>
              <a:t>domaines</a:t>
            </a:r>
          </a:p>
          <a:p>
            <a:r>
              <a:rPr lang="fr-FR" dirty="0" smtClean="0"/>
              <a:t>Place de l’écoute et de la compréhension orale</a:t>
            </a:r>
            <a:endParaRPr lang="fr-FR" dirty="0"/>
          </a:p>
          <a:p>
            <a:r>
              <a:rPr lang="fr-FR" dirty="0" smtClean="0"/>
              <a:t>Fréquence</a:t>
            </a:r>
          </a:p>
          <a:p>
            <a:r>
              <a:rPr lang="fr-FR" dirty="0" smtClean="0"/>
              <a:t>Dans toutes les disciplines</a:t>
            </a:r>
          </a:p>
          <a:p>
            <a:r>
              <a:rPr lang="fr-FR" dirty="0" smtClean="0"/>
              <a:t>Apprentissage explicite et continu: question de l’articulation école/collège</a:t>
            </a:r>
          </a:p>
        </p:txBody>
      </p:sp>
    </p:spTree>
    <p:extLst>
      <p:ext uri="{BB962C8B-B14F-4D97-AF65-F5344CB8AC3E}">
        <p14:creationId xmlns:p14="http://schemas.microsoft.com/office/powerpoint/2010/main" val="94973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Réception: compréhension/écoute</a:t>
            </a:r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Production</a:t>
            </a:r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Distanciation/Amélioration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426088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b="1" dirty="0" smtClean="0"/>
              <a:t>Partie 2</a:t>
            </a:r>
            <a:endParaRPr lang="fr-FR" sz="3200" b="1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L’oral dans la classe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666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Trois grandes entrées ( </a:t>
            </a:r>
            <a:r>
              <a:rPr lang="fr-FR" dirty="0" err="1" smtClean="0"/>
              <a:t>cf</a:t>
            </a:r>
            <a:r>
              <a:rPr lang="fr-FR" dirty="0" smtClean="0"/>
              <a:t> </a:t>
            </a:r>
            <a:r>
              <a:rPr lang="fr-FR" dirty="0" smtClean="0">
                <a:hlinkClick r:id="rId2" action="ppaction://hlinkfile"/>
              </a:rPr>
              <a:t>ressources </a:t>
            </a:r>
            <a:r>
              <a:rPr lang="fr-FR" dirty="0" err="1" smtClean="0"/>
              <a:t>eduscol</a:t>
            </a:r>
            <a:r>
              <a:rPr lang="fr-FR" dirty="0" smtClean="0"/>
              <a:t>)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55930157"/>
              </p:ext>
            </p:extLst>
          </p:nvPr>
        </p:nvGraphicFramePr>
        <p:xfrm>
          <a:off x="395536" y="1412776"/>
          <a:ext cx="8229600" cy="4407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1916250">
                <a:tc>
                  <a:txBody>
                    <a:bodyPr/>
                    <a:lstStyle/>
                    <a:p>
                      <a:r>
                        <a:rPr lang="fr-FR" dirty="0" smtClean="0"/>
                        <a:t>1:L’école et la classe comme microsociétés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2:La classe comme lieu de construction des savoirs</a:t>
                      </a:r>
                    </a:p>
                    <a:p>
                      <a:r>
                        <a:rPr lang="fr-FR" dirty="0" smtClean="0"/>
                        <a:t>L’oral pour apprendre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3:L’oral comme objet d’apprentissage: l’oral à apprendre</a:t>
                      </a:r>
                      <a:endParaRPr lang="fr-FR" dirty="0"/>
                    </a:p>
                  </a:txBody>
                  <a:tcPr/>
                </a:tc>
              </a:tr>
              <a:tr h="2491126">
                <a:tc>
                  <a:txBody>
                    <a:bodyPr/>
                    <a:lstStyle/>
                    <a:p>
                      <a:r>
                        <a:rPr lang="fr-FR" dirty="0" smtClean="0"/>
                        <a:t>Règles de communication</a:t>
                      </a:r>
                    </a:p>
                    <a:p>
                      <a:r>
                        <a:rPr lang="fr-FR" dirty="0" smtClean="0"/>
                        <a:t>Responsabilisation des élèves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Utiliser le langage pour construire des connaissances:</a:t>
                      </a:r>
                      <a:r>
                        <a:rPr lang="fr-FR" baseline="0" dirty="0" smtClean="0"/>
                        <a:t> dans les domaines disciplinaires</a:t>
                      </a:r>
                    </a:p>
                    <a:p>
                      <a:endParaRPr lang="fr-FR" baseline="0" dirty="0" smtClean="0"/>
                    </a:p>
                    <a:p>
                      <a:r>
                        <a:rPr lang="fr-FR" baseline="0" dirty="0" smtClean="0"/>
                        <a:t>Et à travers les grands genres oraux: raconter, exposer, débattre…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Apprendre comment faire, s’entraîner (jeux de rôles): raconter,  décrire, expliquer, débattre,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dirty="0" smtClean="0"/>
                        <a:t>analyser son</a:t>
                      </a:r>
                      <a:r>
                        <a:rPr lang="fr-FR" baseline="0" dirty="0" smtClean="0"/>
                        <a:t> langage</a:t>
                      </a:r>
                    </a:p>
                    <a:p>
                      <a:endParaRPr lang="fr-FR" baseline="0" dirty="0" smtClean="0"/>
                    </a:p>
                    <a:p>
                      <a:r>
                        <a:rPr lang="fr-FR" baseline="0" dirty="0" smtClean="0"/>
                        <a:t>Les activités de mise en voix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96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Oral en sciences: films ressources </a:t>
            </a:r>
            <a:r>
              <a:rPr lang="fr-FR" dirty="0" err="1" smtClean="0"/>
              <a:t>Eduscol</a:t>
            </a:r>
            <a:endParaRPr lang="fr-FR" dirty="0" smtClean="0"/>
          </a:p>
          <a:p>
            <a:r>
              <a:rPr lang="fr-FR" dirty="0" smtClean="0">
                <a:hlinkClick r:id="rId2" action="ppaction://hlinkfile"/>
              </a:rPr>
              <a:t>Film 1</a:t>
            </a:r>
            <a:endParaRPr lang="fr-FR" dirty="0" smtClean="0"/>
          </a:p>
          <a:p>
            <a:r>
              <a:rPr lang="fr-FR" dirty="0" smtClean="0">
                <a:hlinkClick r:id="rId3" action="ppaction://hlinkfile"/>
              </a:rPr>
              <a:t>Film 2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Entrée 2: une situation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2734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Ecouter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>
                <a:hlinkClick r:id="rId2" action="ppaction://hlinkfile"/>
              </a:rPr>
              <a:t>Restituer</a:t>
            </a:r>
            <a:r>
              <a:rPr lang="fr-FR" dirty="0" smtClean="0"/>
              <a:t> un texte entendu. </a:t>
            </a:r>
            <a:r>
              <a:rPr lang="fr-FR" dirty="0" err="1" smtClean="0"/>
              <a:t>Cf</a:t>
            </a:r>
            <a:r>
              <a:rPr lang="fr-FR" dirty="0" smtClean="0"/>
              <a:t> ressources </a:t>
            </a:r>
            <a:r>
              <a:rPr lang="fr-FR" dirty="0" err="1" smtClean="0"/>
              <a:t>Eduscol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1256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L’oral à apprendre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Apprendre, s’entraîner aux conduites discursives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8445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L’oral, un objet complexe</a:t>
            </a:r>
            <a:endParaRPr lang="fr-FR" dirty="0"/>
          </a:p>
        </p:txBody>
      </p:sp>
      <p:sp>
        <p:nvSpPr>
          <p:cNvPr id="4" name="Bulle ronde 3"/>
          <p:cNvSpPr/>
          <p:nvPr/>
        </p:nvSpPr>
        <p:spPr>
          <a:xfrm>
            <a:off x="6839744" y="1484784"/>
            <a:ext cx="1476672" cy="864096"/>
          </a:xfrm>
          <a:prstGeom prst="wedgeEllipseCallout">
            <a:avLst>
              <a:gd name="adj1" fmla="val -41226"/>
              <a:gd name="adj2" fmla="val 100713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Langue  </a:t>
            </a:r>
            <a:endParaRPr lang="fr-FR" dirty="0"/>
          </a:p>
        </p:txBody>
      </p:sp>
      <p:sp>
        <p:nvSpPr>
          <p:cNvPr id="5" name="Bulle ronde 4"/>
          <p:cNvSpPr/>
          <p:nvPr/>
        </p:nvSpPr>
        <p:spPr>
          <a:xfrm>
            <a:off x="2771800" y="1484784"/>
            <a:ext cx="1728192" cy="864096"/>
          </a:xfrm>
          <a:prstGeom prst="wedgeEllipseCallout">
            <a:avLst>
              <a:gd name="adj1" fmla="val 29873"/>
              <a:gd name="adj2" fmla="val 83076"/>
            </a:avLst>
          </a:prstGeom>
          <a:solidFill>
            <a:schemeClr val="accent3">
              <a:lumMod val="75000"/>
            </a:scheme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Oral  </a:t>
            </a:r>
            <a:endParaRPr lang="fr-FR" dirty="0"/>
          </a:p>
        </p:txBody>
      </p:sp>
      <p:sp>
        <p:nvSpPr>
          <p:cNvPr id="6" name="Bulle ronde 5"/>
          <p:cNvSpPr/>
          <p:nvPr/>
        </p:nvSpPr>
        <p:spPr>
          <a:xfrm>
            <a:off x="4788024" y="1484784"/>
            <a:ext cx="1800200" cy="864096"/>
          </a:xfrm>
          <a:prstGeom prst="wedgeEllipseCallout">
            <a:avLst>
              <a:gd name="adj1" fmla="val -28682"/>
              <a:gd name="adj2" fmla="val 88955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Parole </a:t>
            </a:r>
            <a:endParaRPr lang="fr-FR" dirty="0"/>
          </a:p>
        </p:txBody>
      </p:sp>
      <p:sp>
        <p:nvSpPr>
          <p:cNvPr id="7" name="Bulle ronde 6"/>
          <p:cNvSpPr/>
          <p:nvPr/>
        </p:nvSpPr>
        <p:spPr>
          <a:xfrm>
            <a:off x="251520" y="1484784"/>
            <a:ext cx="2304256" cy="864096"/>
          </a:xfrm>
          <a:prstGeom prst="wedgeEllipseCallout">
            <a:avLst>
              <a:gd name="adj1" fmla="val 29873"/>
              <a:gd name="adj2" fmla="val 83076"/>
            </a:avLst>
          </a:prstGeom>
          <a:solidFill>
            <a:schemeClr val="accent6">
              <a:lumMod val="75000"/>
            </a:scheme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Langage  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Parchemin horizontal 7"/>
          <p:cNvSpPr/>
          <p:nvPr/>
        </p:nvSpPr>
        <p:spPr>
          <a:xfrm>
            <a:off x="827584" y="2924944"/>
            <a:ext cx="7488832" cy="1296144"/>
          </a:xfrm>
          <a:prstGeom prst="horizontalScroll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Tout le monde en parle</a:t>
            </a:r>
            <a:endParaRPr lang="fr-FR" sz="2800" dirty="0"/>
          </a:p>
        </p:txBody>
      </p:sp>
      <p:sp>
        <p:nvSpPr>
          <p:cNvPr id="9" name="Organigramme : Carte perforée 8"/>
          <p:cNvSpPr/>
          <p:nvPr/>
        </p:nvSpPr>
        <p:spPr>
          <a:xfrm>
            <a:off x="1331640" y="4581128"/>
            <a:ext cx="6624736" cy="1224136"/>
          </a:xfrm>
          <a:prstGeom prst="flowChartPunchedCard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L’objet oral est difficile à appréhender </a:t>
            </a:r>
          </a:p>
          <a:p>
            <a:pPr algn="ctr"/>
            <a:r>
              <a:rPr lang="fr-FR" sz="2800" dirty="0" smtClean="0"/>
              <a:t>alors même qu’il est partout.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580409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3460712"/>
              </p:ext>
            </p:extLst>
          </p:nvPr>
        </p:nvGraphicFramePr>
        <p:xfrm>
          <a:off x="170212" y="2095498"/>
          <a:ext cx="8837948" cy="4146187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1924708"/>
                <a:gridCol w="1662843"/>
                <a:gridCol w="2710304"/>
                <a:gridCol w="2540093"/>
              </a:tblGrid>
              <a:tr h="4876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effectLst/>
                          <a:latin typeface="Arial"/>
                          <a:ea typeface="SimSun"/>
                          <a:cs typeface="Mangal"/>
                        </a:rPr>
                        <a:t>Pratiques sociales de référence</a:t>
                      </a:r>
                      <a:endParaRPr lang="fr-FR" sz="1600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effectLst/>
                          <a:latin typeface="Arial"/>
                          <a:ea typeface="SimSun"/>
                          <a:cs typeface="Mangal"/>
                        </a:rPr>
                        <a:t>Genre oral</a:t>
                      </a:r>
                      <a:endParaRPr lang="fr-FR" sz="1600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effectLst/>
                          <a:latin typeface="Arial"/>
                          <a:ea typeface="SimSun"/>
                          <a:cs typeface="Mangal"/>
                        </a:rPr>
                        <a:t>Pratiques de classe</a:t>
                      </a:r>
                      <a:endParaRPr lang="fr-FR" sz="1600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effectLst/>
                          <a:latin typeface="Arial"/>
                          <a:ea typeface="SimSun"/>
                          <a:cs typeface="Mangal"/>
                        </a:rPr>
                        <a:t>Activités langagières</a:t>
                      </a:r>
                      <a:endParaRPr lang="fr-FR" sz="1600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897086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kern="50" dirty="0">
                          <a:effectLst/>
                          <a:latin typeface="Arial"/>
                          <a:ea typeface="SimSun"/>
                          <a:cs typeface="Mangal"/>
                        </a:rPr>
                        <a:t> </a:t>
                      </a:r>
                      <a:endParaRPr lang="fr-FR" sz="1400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kern="50" dirty="0">
                          <a:effectLst/>
                          <a:latin typeface="Arial"/>
                          <a:ea typeface="SimSun"/>
                          <a:cs typeface="Mangal"/>
                        </a:rPr>
                        <a:t> </a:t>
                      </a:r>
                      <a:endParaRPr lang="fr-FR" sz="1400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kern="50" dirty="0">
                          <a:effectLst/>
                          <a:latin typeface="Arial"/>
                          <a:ea typeface="SimSun"/>
                          <a:cs typeface="Mangal"/>
                        </a:rPr>
                        <a:t>Interview</a:t>
                      </a:r>
                      <a:endParaRPr lang="fr-FR" sz="1400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kern="50" dirty="0">
                          <a:effectLst/>
                          <a:latin typeface="Arial"/>
                          <a:ea typeface="SimSun"/>
                          <a:cs typeface="Mangal"/>
                        </a:rPr>
                        <a:t>Colloque, congrès, conférence</a:t>
                      </a:r>
                      <a:endParaRPr lang="fr-FR" sz="1400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kern="50" dirty="0">
                          <a:effectLst/>
                          <a:latin typeface="Arial"/>
                          <a:ea typeface="SimSun"/>
                          <a:cs typeface="Mangal"/>
                        </a:rPr>
                        <a:t>Reportage</a:t>
                      </a:r>
                      <a:endParaRPr lang="fr-FR" sz="1400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kern="50" dirty="0">
                          <a:effectLst/>
                          <a:latin typeface="Arial"/>
                          <a:ea typeface="SimSun"/>
                          <a:cs typeface="Mangal"/>
                        </a:rPr>
                        <a:t>Exposé informatif</a:t>
                      </a:r>
                      <a:endParaRPr lang="fr-FR" sz="1400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kern="50">
                          <a:effectLst/>
                          <a:latin typeface="Arial"/>
                          <a:ea typeface="SimSun"/>
                          <a:cs typeface="Mangal"/>
                        </a:rPr>
                        <a:t>Compte rendu </a:t>
                      </a:r>
                      <a:endParaRPr lang="fr-FR" sz="14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i="1" kern="50">
                          <a:effectLst/>
                          <a:latin typeface="Arial"/>
                          <a:ea typeface="SimSun"/>
                          <a:cs typeface="Mangal"/>
                        </a:rPr>
                        <a:t>(sciences, mathématiques, géographie, histoire, français, histoire des arts)</a:t>
                      </a:r>
                      <a:endParaRPr lang="fr-FR" sz="14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kern="50">
                          <a:effectLst/>
                          <a:latin typeface="Arial"/>
                          <a:ea typeface="SimSun"/>
                          <a:cs typeface="Mangal"/>
                        </a:rPr>
                        <a:t>Raconter, décrire, exposer, expliciter, informer</a:t>
                      </a:r>
                      <a:endParaRPr lang="fr-FR" sz="14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103214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kern="50" dirty="0">
                          <a:effectLst/>
                          <a:latin typeface="Arial"/>
                          <a:ea typeface="SimSun"/>
                          <a:cs typeface="Mangal"/>
                        </a:rPr>
                        <a:t>Exposé  explicatif</a:t>
                      </a:r>
                      <a:endParaRPr lang="fr-FR" sz="1400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400" kern="50" dirty="0">
                          <a:effectLst/>
                          <a:latin typeface="Arial"/>
                          <a:ea typeface="SimSun"/>
                          <a:cs typeface="Mangal"/>
                        </a:rPr>
                        <a:t>Reportage - Interview</a:t>
                      </a:r>
                      <a:endParaRPr lang="fr-FR" sz="1400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400" i="1" kern="50" dirty="0">
                          <a:effectLst/>
                          <a:latin typeface="Arial"/>
                          <a:ea typeface="SimSun"/>
                          <a:cs typeface="Mangal"/>
                        </a:rPr>
                        <a:t>(sciences, mathématiques, géographie, histoire, français, histoire des arts)</a:t>
                      </a:r>
                      <a:endParaRPr lang="fr-FR" sz="1400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kern="50" dirty="0">
                          <a:effectLst/>
                          <a:latin typeface="Arial"/>
                          <a:ea typeface="SimSun"/>
                          <a:cs typeface="Mangal"/>
                        </a:rPr>
                        <a:t>Raconter, décrire, relater, expliquer questionner.</a:t>
                      </a:r>
                      <a:endParaRPr lang="fr-FR" sz="1400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11018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kern="50" dirty="0">
                          <a:effectLst/>
                          <a:latin typeface="Arial"/>
                          <a:ea typeface="SimSun"/>
                          <a:cs typeface="Mangal"/>
                        </a:rPr>
                        <a:t>Débat (politique, littéraire, philosophique, scientifique …)</a:t>
                      </a:r>
                      <a:endParaRPr lang="fr-FR" sz="1400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kern="50" dirty="0">
                          <a:effectLst/>
                          <a:latin typeface="Arial"/>
                          <a:ea typeface="SimSun"/>
                          <a:cs typeface="Mangal"/>
                        </a:rPr>
                        <a:t> </a:t>
                      </a:r>
                      <a:endParaRPr lang="fr-FR" sz="1400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kern="50">
                          <a:effectLst/>
                          <a:latin typeface="Arial"/>
                          <a:ea typeface="SimSun"/>
                          <a:cs typeface="Mangal"/>
                        </a:rPr>
                        <a:t>Débat </a:t>
                      </a:r>
                      <a:endParaRPr lang="fr-FR" sz="14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kern="50">
                          <a:effectLst/>
                          <a:latin typeface="Arial"/>
                          <a:ea typeface="SimSun"/>
                          <a:cs typeface="Mangal"/>
                        </a:rPr>
                        <a:t>Débat argumentatif</a:t>
                      </a:r>
                      <a:endParaRPr lang="fr-FR" sz="14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kern="50">
                          <a:effectLst/>
                          <a:latin typeface="Arial"/>
                          <a:ea typeface="SimSun"/>
                          <a:cs typeface="Mangal"/>
                        </a:rPr>
                        <a:t>Débat interprétatif</a:t>
                      </a:r>
                      <a:endParaRPr lang="fr-FR" sz="14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kern="50">
                          <a:effectLst/>
                          <a:latin typeface="Arial"/>
                          <a:ea typeface="SimSun"/>
                          <a:cs typeface="Mangal"/>
                        </a:rPr>
                        <a:t> </a:t>
                      </a:r>
                      <a:endParaRPr lang="fr-FR" sz="14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i="1" kern="50">
                          <a:effectLst/>
                          <a:latin typeface="Arial"/>
                          <a:ea typeface="SimSun"/>
                          <a:cs typeface="Mangal"/>
                        </a:rPr>
                        <a:t>(vivre ensemble, littérature…)</a:t>
                      </a:r>
                      <a:endParaRPr lang="fr-FR" sz="14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kern="50" dirty="0">
                          <a:effectLst/>
                          <a:latin typeface="Arial"/>
                          <a:ea typeface="SimSun"/>
                          <a:cs typeface="Mangal"/>
                        </a:rPr>
                        <a:t>Raconter, décrire</a:t>
                      </a:r>
                      <a:endParaRPr lang="fr-FR" sz="1400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kern="50" dirty="0">
                          <a:effectLst/>
                          <a:latin typeface="Arial"/>
                          <a:ea typeface="SimSun"/>
                          <a:cs typeface="Mangal"/>
                        </a:rPr>
                        <a:t>Justifier, convaincre, réfuter,</a:t>
                      </a:r>
                      <a:endParaRPr lang="fr-FR" sz="1400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kern="50" dirty="0">
                          <a:effectLst/>
                          <a:latin typeface="Arial"/>
                          <a:ea typeface="SimSun"/>
                          <a:cs typeface="Mangal"/>
                        </a:rPr>
                        <a:t>Demander, interroger, argumenter</a:t>
                      </a:r>
                      <a:endParaRPr lang="fr-FR" sz="1400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4876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kern="50">
                          <a:effectLst/>
                          <a:latin typeface="Arial"/>
                          <a:ea typeface="SimSun"/>
                          <a:cs typeface="Mangal"/>
                        </a:rPr>
                        <a:t>Théâtre </a:t>
                      </a:r>
                      <a:endParaRPr lang="fr-FR" sz="14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kern="50">
                          <a:effectLst/>
                          <a:latin typeface="Arial"/>
                          <a:ea typeface="SimSun"/>
                          <a:cs typeface="Mangal"/>
                        </a:rPr>
                        <a:t>Narration </a:t>
                      </a:r>
                      <a:endParaRPr lang="fr-FR" sz="14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kern="50">
                          <a:effectLst/>
                          <a:latin typeface="Arial"/>
                          <a:ea typeface="SimSun"/>
                          <a:cs typeface="Mangal"/>
                        </a:rPr>
                        <a:t>Dramatisation d’un récit, d’une nouvelle, d’un conte</a:t>
                      </a:r>
                      <a:endParaRPr lang="fr-FR" sz="14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kern="50" dirty="0">
                          <a:effectLst/>
                          <a:latin typeface="Arial"/>
                          <a:ea typeface="SimSun"/>
                          <a:cs typeface="Mangal"/>
                        </a:rPr>
                        <a:t>Raconter , déclamer, mettre en jeu et en voix</a:t>
                      </a:r>
                      <a:endParaRPr lang="fr-FR" sz="1400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</a:tbl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S’appuyer sur les « genres oraux »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51216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Une séquence : Apprendre à débattre: dossier MDL 59</a:t>
            </a:r>
            <a:endParaRPr lang="fr-FR" dirty="0"/>
          </a:p>
        </p:txBody>
      </p:sp>
      <p:pic>
        <p:nvPicPr>
          <p:cNvPr id="4" name="Picture 9" descr="C:\Users\florence\AppData\Local\Microsoft\Windows\Temporary Internet Files\Content.IE5\GW2Z3GO8\exchange-of-ideas-222788_640[1]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1475" y="1695450"/>
            <a:ext cx="6096000" cy="430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686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3200" dirty="0" smtClean="0"/>
              <a:t>Les stratégies </a:t>
            </a:r>
            <a:r>
              <a:rPr lang="fr-FR" sz="3200" dirty="0" smtClean="0"/>
              <a:t>argumentatives ( Mme </a:t>
            </a:r>
            <a:r>
              <a:rPr lang="fr-FR" sz="3200" dirty="0" err="1" smtClean="0"/>
              <a:t>Picques</a:t>
            </a:r>
            <a:r>
              <a:rPr lang="fr-FR" sz="3200" dirty="0" smtClean="0"/>
              <a:t>/</a:t>
            </a:r>
            <a:r>
              <a:rPr lang="fr-FR" sz="3200" dirty="0" err="1" smtClean="0"/>
              <a:t>cf</a:t>
            </a:r>
            <a:r>
              <a:rPr lang="fr-FR" sz="3200" dirty="0" smtClean="0"/>
              <a:t> dossier débat; groupe MDL 59)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fr-FR" b="1" dirty="0"/>
              <a:t>L’affirmation</a:t>
            </a:r>
            <a:r>
              <a:rPr lang="fr-FR" dirty="0"/>
              <a:t> : j’en suis </a:t>
            </a:r>
            <a:r>
              <a:rPr lang="fr-FR" dirty="0" smtClean="0"/>
              <a:t>sûr, je suis l’homme ou la femme de la situation (argument d’autorité), appui sur des faits, chiffres, photos…( dans le petit Quotidien, il est écrit que….)</a:t>
            </a:r>
            <a:endParaRPr lang="fr-FR" dirty="0"/>
          </a:p>
          <a:p>
            <a:pPr lvl="0"/>
            <a:r>
              <a:rPr lang="fr-FR" b="1" dirty="0"/>
              <a:t>Les paroles rapportées</a:t>
            </a:r>
            <a:r>
              <a:rPr lang="fr-FR" dirty="0"/>
              <a:t> : comme le </a:t>
            </a:r>
            <a:r>
              <a:rPr lang="fr-FR" dirty="0" smtClean="0"/>
              <a:t>dit mon père….</a:t>
            </a:r>
            <a:endParaRPr lang="fr-FR" dirty="0"/>
          </a:p>
          <a:p>
            <a:pPr lvl="0"/>
            <a:r>
              <a:rPr lang="fr-FR" b="1" dirty="0"/>
              <a:t>Addition</a:t>
            </a:r>
            <a:r>
              <a:rPr lang="fr-FR" dirty="0"/>
              <a:t> : en plus/de plus. Pour compléter/ On peut dire, ajouter</a:t>
            </a:r>
          </a:p>
          <a:p>
            <a:pPr lvl="0"/>
            <a:r>
              <a:rPr lang="fr-FR" b="1" dirty="0"/>
              <a:t>La réfutation</a:t>
            </a:r>
            <a:r>
              <a:rPr lang="fr-FR" dirty="0"/>
              <a:t> </a:t>
            </a:r>
            <a:r>
              <a:rPr lang="fr-FR" dirty="0" smtClean="0"/>
              <a:t>: mais, </a:t>
            </a:r>
            <a:r>
              <a:rPr lang="fr-FR" dirty="0"/>
              <a:t>par </a:t>
            </a:r>
            <a:r>
              <a:rPr lang="fr-FR" dirty="0" smtClean="0"/>
              <a:t>contre, je  </a:t>
            </a:r>
            <a:r>
              <a:rPr lang="fr-FR" dirty="0"/>
              <a:t>ne suis pas </a:t>
            </a:r>
            <a:r>
              <a:rPr lang="fr-FR" dirty="0" smtClean="0"/>
              <a:t>d’accord, pas du tout… </a:t>
            </a:r>
            <a:endParaRPr lang="fr-FR" dirty="0"/>
          </a:p>
          <a:p>
            <a:pPr lvl="0"/>
            <a:r>
              <a:rPr lang="fr-FR" b="1" dirty="0"/>
              <a:t>L’atténuation</a:t>
            </a:r>
            <a:r>
              <a:rPr lang="fr-FR" dirty="0"/>
              <a:t> : pas tout à fait, presque</a:t>
            </a:r>
          </a:p>
          <a:p>
            <a:pPr lvl="0"/>
            <a:r>
              <a:rPr lang="fr-FR" b="1" dirty="0"/>
              <a:t>Le recours à l’exemple , l’analogie</a:t>
            </a:r>
            <a:r>
              <a:rPr lang="fr-FR" dirty="0"/>
              <a:t> : c’est comme dans…</a:t>
            </a:r>
          </a:p>
          <a:p>
            <a:pPr lvl="0"/>
            <a:r>
              <a:rPr lang="fr-FR" b="1" dirty="0"/>
              <a:t>Cause/conséquence</a:t>
            </a:r>
            <a:r>
              <a:rPr lang="fr-FR" dirty="0"/>
              <a:t> : parce que. En fait. ; si….</a:t>
            </a:r>
            <a:r>
              <a:rPr lang="fr-FR" dirty="0" smtClean="0"/>
              <a:t>alors </a:t>
            </a:r>
            <a:r>
              <a:rPr lang="fr-FR" dirty="0" smtClean="0">
                <a:latin typeface="Calibri"/>
              </a:rPr>
              <a:t>→ vers la d</a:t>
            </a:r>
            <a:r>
              <a:rPr lang="fr-FR" dirty="0" smtClean="0"/>
              <a:t>émonstration </a:t>
            </a:r>
            <a:r>
              <a:rPr lang="fr-FR" dirty="0"/>
              <a:t>par la preuve : ce sera au collège ( cycle 4)</a:t>
            </a:r>
          </a:p>
          <a:p>
            <a:pPr marL="0" indent="0">
              <a:buNone/>
            </a:pPr>
            <a:r>
              <a:rPr lang="fr-FR" dirty="0"/>
              <a:t> 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1868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Des aides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>
                <a:hlinkClick r:id="rId2" action="ppaction://hlinkfile"/>
              </a:rPr>
              <a:t>Analyse</a:t>
            </a:r>
            <a:r>
              <a:rPr lang="fr-FR" dirty="0" smtClean="0"/>
              <a:t> du débat</a:t>
            </a:r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>
                <a:hlinkClick r:id="rId3" action="ppaction://hlinkfile"/>
              </a:rPr>
              <a:t>Outils</a:t>
            </a:r>
            <a:r>
              <a:rPr lang="fr-FR" dirty="0" smtClean="0"/>
              <a:t> linguistiques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8948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Débattre pour apprendre 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Débats citoyens ( le débat réglé)</a:t>
            </a:r>
          </a:p>
          <a:p>
            <a:endParaRPr lang="fr-FR" dirty="0"/>
          </a:p>
          <a:p>
            <a:r>
              <a:rPr lang="fr-FR" dirty="0" smtClean="0"/>
              <a:t>Débats ancrés dans les disciplines:</a:t>
            </a:r>
          </a:p>
          <a:p>
            <a:pPr marL="0" indent="0">
              <a:buNone/>
            </a:pPr>
            <a:r>
              <a:rPr lang="fr-FR" dirty="0" smtClean="0"/>
              <a:t>-en littérature:</a:t>
            </a:r>
          </a:p>
          <a:p>
            <a:pPr marL="0" indent="0">
              <a:buNone/>
            </a:pPr>
            <a:r>
              <a:rPr lang="fr-FR" dirty="0" smtClean="0">
                <a:latin typeface="Calibri"/>
              </a:rPr>
              <a:t>→ débat de compréhension: délibératif</a:t>
            </a:r>
          </a:p>
          <a:p>
            <a:pPr marL="0" indent="0">
              <a:buNone/>
            </a:pPr>
            <a:r>
              <a:rPr lang="fr-FR" dirty="0" smtClean="0">
                <a:latin typeface="Calibri"/>
              </a:rPr>
              <a:t>→ débat interprétatif: ouvre à différents possibles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078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600" dirty="0" smtClean="0"/>
              <a:t>La question des lanceurs de débat et des </a:t>
            </a:r>
            <a:r>
              <a:rPr lang="fr-FR" sz="3600" dirty="0" smtClean="0">
                <a:hlinkClick r:id="rId2" action="ppaction://hlinkfile"/>
              </a:rPr>
              <a:t>relances</a:t>
            </a:r>
            <a:r>
              <a:rPr lang="fr-FR" sz="3600" dirty="0"/>
              <a:t> </a:t>
            </a:r>
            <a:r>
              <a:rPr lang="fr-FR" sz="3600" dirty="0" smtClean="0"/>
              <a:t>( doivent être centrées sur le savoir en jeu)</a:t>
            </a:r>
            <a:endParaRPr lang="fr-FR" sz="3600" dirty="0"/>
          </a:p>
        </p:txBody>
      </p:sp>
      <p:pic>
        <p:nvPicPr>
          <p:cNvPr id="4" name="Espace réservé du contenu 3">
            <a:hlinkClick r:id="rId3" action="ppaction://hlinkfile"/>
          </p:cNvPr>
          <p:cNvPicPr>
            <a:picLocks noGrp="1" noChangeAspect="1"/>
          </p:cNvPicPr>
          <p:nvPr>
            <p:ph sz="quarter"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844824"/>
            <a:ext cx="2520280" cy="2880320"/>
          </a:xfrm>
        </p:spPr>
      </p:pic>
    </p:spTree>
    <p:extLst>
      <p:ext uri="{BB962C8B-B14F-4D97-AF65-F5344CB8AC3E}">
        <p14:creationId xmlns:p14="http://schemas.microsoft.com/office/powerpoint/2010/main" val="190277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Lanceur: le </a:t>
            </a:r>
            <a:r>
              <a:rPr lang="fr-FR" dirty="0"/>
              <a:t>chat botté est-il un héros? </a:t>
            </a:r>
            <a:endParaRPr lang="fr-FR" dirty="0" smtClean="0"/>
          </a:p>
          <a:p>
            <a:endParaRPr lang="fr-FR" dirty="0"/>
          </a:p>
          <a:p>
            <a:r>
              <a:rPr lang="fr-FR" dirty="0" smtClean="0"/>
              <a:t>Relances possibles: autour du savoir en jeu:</a:t>
            </a:r>
          </a:p>
          <a:p>
            <a:pPr marL="0" indent="0">
              <a:buNone/>
            </a:pPr>
            <a:r>
              <a:rPr lang="fr-FR" dirty="0" smtClean="0"/>
              <a:t>Les </a:t>
            </a:r>
            <a:r>
              <a:rPr lang="fr-FR" dirty="0"/>
              <a:t>héros sont-ils toujours «  positifs </a:t>
            </a:r>
            <a:r>
              <a:rPr lang="fr-FR" dirty="0" smtClean="0"/>
              <a:t>»? </a:t>
            </a:r>
          </a:p>
          <a:p>
            <a:pPr marL="0" indent="0">
              <a:buNone/>
            </a:pPr>
            <a:r>
              <a:rPr lang="fr-FR" dirty="0" smtClean="0"/>
              <a:t>Etre </a:t>
            </a:r>
            <a:r>
              <a:rPr lang="fr-FR" dirty="0"/>
              <a:t>un héros dans la  </a:t>
            </a:r>
            <a:r>
              <a:rPr lang="fr-FR" dirty="0" smtClean="0"/>
              <a:t>littérature et dans la vie, est-ce la même chose?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2653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Intervenir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Avant le débat: nourrir les connaissances</a:t>
            </a:r>
          </a:p>
          <a:p>
            <a:endParaRPr lang="fr-FR" dirty="0"/>
          </a:p>
          <a:p>
            <a:r>
              <a:rPr lang="fr-FR" dirty="0" smtClean="0"/>
              <a:t>Début de séance: l’écrit pour  préparer ses arguments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 smtClean="0"/>
              <a:t>Pour </a:t>
            </a:r>
            <a:r>
              <a:rPr lang="fr-FR" dirty="0"/>
              <a:t>faire avancer le </a:t>
            </a:r>
            <a:r>
              <a:rPr lang="fr-FR" dirty="0" smtClean="0"/>
              <a:t>débat: progresser dans le savoir en jeu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0504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Savoir exprimer un point de vue</a:t>
            </a:r>
          </a:p>
          <a:p>
            <a:r>
              <a:rPr lang="fr-FR" dirty="0" smtClean="0"/>
              <a:t>Savoir le justifier, l’argumenter par des faits</a:t>
            </a:r>
          </a:p>
          <a:p>
            <a:r>
              <a:rPr lang="fr-FR" dirty="0" smtClean="0"/>
              <a:t>Savoir réfuter</a:t>
            </a:r>
          </a:p>
          <a:p>
            <a:r>
              <a:rPr lang="fr-FR" dirty="0" smtClean="0"/>
              <a:t>Savoir changer d’avis</a:t>
            </a:r>
          </a:p>
          <a:p>
            <a:r>
              <a:rPr lang="fr-FR" dirty="0" smtClean="0"/>
              <a:t>Savoir prendre en compte l’avis des autres</a:t>
            </a:r>
          </a:p>
          <a:p>
            <a:r>
              <a:rPr lang="fr-FR" dirty="0" smtClean="0"/>
              <a:t>Savoir trancher ( tout ne se vaut pas)</a:t>
            </a:r>
          </a:p>
          <a:p>
            <a:r>
              <a:rPr lang="fr-FR" dirty="0" smtClean="0"/>
              <a:t>Savoir utiliser des unités linguistiques spécifiques de l’argumentation</a:t>
            </a:r>
          </a:p>
          <a:p>
            <a:r>
              <a:rPr lang="fr-FR" dirty="0" smtClean="0"/>
              <a:t>Savoir se distancier</a:t>
            </a:r>
          </a:p>
          <a:p>
            <a:r>
              <a:rPr lang="fr-FR" dirty="0" smtClean="0"/>
              <a:t>Développer un regard réflexif sur  la pratique du débat</a:t>
            </a:r>
          </a:p>
          <a:p>
            <a:r>
              <a:rPr lang="fr-FR" dirty="0" smtClean="0"/>
              <a:t>En comprendre les enjeux citoyens</a:t>
            </a:r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2800" dirty="0" smtClean="0"/>
              <a:t>Le débat: situation très riche pour répondre aux attentes</a:t>
            </a:r>
            <a:br>
              <a:rPr lang="fr-FR" sz="2800" dirty="0" smtClean="0"/>
            </a:br>
            <a:r>
              <a:rPr lang="fr-FR" sz="2800" dirty="0" smtClean="0"/>
              <a:t>Compétences travaillées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69257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Des fiches-ressources ( mission MDL 59)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>
                <a:hlinkClick r:id="rId2" action="ppaction://hlinkfile"/>
              </a:rPr>
              <a:t>Le débat</a:t>
            </a:r>
            <a:endParaRPr lang="fr-FR" dirty="0" smtClean="0"/>
          </a:p>
          <a:p>
            <a:endParaRPr lang="fr-FR" dirty="0"/>
          </a:p>
          <a:p>
            <a:r>
              <a:rPr lang="fr-FR" dirty="0" smtClean="0">
                <a:hlinkClick r:id="rId3" action="ppaction://hlinkfile"/>
              </a:rPr>
              <a:t>Le compte-rendu</a:t>
            </a:r>
            <a:endParaRPr lang="fr-FR" dirty="0" smtClean="0"/>
          </a:p>
          <a:p>
            <a:endParaRPr lang="fr-FR" dirty="0"/>
          </a:p>
          <a:p>
            <a:r>
              <a:rPr lang="fr-FR" dirty="0" smtClean="0">
                <a:hlinkClick r:id="rId4" action="ppaction://hlinkfile"/>
              </a:rPr>
              <a:t>L’exposé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0722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FR" b="1" dirty="0"/>
              <a:t>Partie 1 : des éléments de cadrage </a:t>
            </a:r>
            <a:endParaRPr lang="fr-FR" b="1" dirty="0" smtClean="0"/>
          </a:p>
          <a:p>
            <a:endParaRPr lang="fr-FR" b="1" dirty="0"/>
          </a:p>
          <a:p>
            <a:endParaRPr lang="fr-FR" b="1" dirty="0" smtClean="0"/>
          </a:p>
          <a:p>
            <a:r>
              <a:rPr lang="fr-FR" b="1" dirty="0"/>
              <a:t>Partie 2 : </a:t>
            </a:r>
            <a:r>
              <a:rPr lang="fr-FR" b="1" dirty="0" smtClean="0"/>
              <a:t>quel oral </a:t>
            </a:r>
            <a:r>
              <a:rPr lang="fr-FR" b="1" dirty="0"/>
              <a:t>dans la </a:t>
            </a:r>
            <a:r>
              <a:rPr lang="fr-FR" b="1" dirty="0" smtClean="0"/>
              <a:t>classe? Quelles situations?</a:t>
            </a:r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r>
              <a:rPr lang="fr-FR" b="1" dirty="0"/>
              <a:t>Partie 3 : </a:t>
            </a:r>
            <a:r>
              <a:rPr lang="fr-FR" b="1" dirty="0" smtClean="0"/>
              <a:t>principes pour une pédagogie de l’oral  au cycle 3. Les gestes professionnels communs.</a:t>
            </a:r>
            <a:r>
              <a:rPr lang="fr-FR" b="1" dirty="0"/>
              <a:t> 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183894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D’autres situations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La web radio</a:t>
            </a:r>
          </a:p>
          <a:p>
            <a:endParaRPr lang="fr-FR" dirty="0"/>
          </a:p>
          <a:p>
            <a:r>
              <a:rPr lang="fr-FR" dirty="0" smtClean="0"/>
              <a:t>Les mini-conférences scientifiques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5593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fr-FR" sz="4800" b="1" dirty="0"/>
              <a:t>Partie 3</a:t>
            </a:r>
            <a:r>
              <a:rPr lang="fr-FR" dirty="0"/>
              <a:t> 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7059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gestes professionnels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Choisir </a:t>
            </a:r>
            <a:r>
              <a:rPr lang="fr-FR" dirty="0"/>
              <a:t>et </a:t>
            </a:r>
            <a:r>
              <a:rPr lang="fr-FR" dirty="0" smtClean="0"/>
              <a:t>tisser: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i="1" dirty="0"/>
              <a:t>des postures de contrôle</a:t>
            </a:r>
            <a:endParaRPr lang="fr-FR" dirty="0"/>
          </a:p>
          <a:p>
            <a:r>
              <a:rPr lang="fr-FR" i="1" dirty="0"/>
              <a:t>des postures d’accompagnement  </a:t>
            </a:r>
            <a:endParaRPr lang="fr-FR" dirty="0"/>
          </a:p>
          <a:p>
            <a:r>
              <a:rPr lang="fr-FR" i="1" dirty="0"/>
              <a:t>des postures d’enseignement  </a:t>
            </a:r>
            <a:endParaRPr lang="fr-FR" dirty="0"/>
          </a:p>
          <a:p>
            <a:r>
              <a:rPr lang="fr-FR" i="1" dirty="0"/>
              <a:t>des postures de lâcher-prise 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3073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gestes professionnels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Clarifier les </a:t>
            </a:r>
            <a:r>
              <a:rPr lang="fr-FR" b="1" dirty="0" smtClean="0"/>
              <a:t>attentes</a:t>
            </a:r>
            <a:r>
              <a:rPr lang="fr-FR" dirty="0" smtClean="0"/>
              <a:t> avec les élèves</a:t>
            </a:r>
          </a:p>
          <a:p>
            <a:pPr marL="0" indent="0">
              <a:buNone/>
            </a:pPr>
            <a:r>
              <a:rPr lang="fr-FR" dirty="0" smtClean="0"/>
              <a:t>Poser les différents enjeux de l’oral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Interventions:</a:t>
            </a:r>
          </a:p>
          <a:p>
            <a:pPr>
              <a:buFontTx/>
              <a:buChar char="-"/>
            </a:pPr>
            <a:r>
              <a:rPr lang="fr-FR" dirty="0" smtClean="0"/>
              <a:t>pour faire préciser, faire circuler la parole, inciter à compléter un propos, recentrer sur le sujet</a:t>
            </a:r>
          </a:p>
          <a:p>
            <a:pPr>
              <a:buFontTx/>
              <a:buChar char="-"/>
            </a:pPr>
            <a:r>
              <a:rPr lang="fr-FR" dirty="0" smtClean="0"/>
              <a:t>reformulation simple ( correction), expansée ( enrichissement)</a:t>
            </a:r>
          </a:p>
          <a:p>
            <a:pPr>
              <a:buFontTx/>
              <a:buChar char="-"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6079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Savoir se mettre en  posture </a:t>
            </a:r>
            <a:r>
              <a:rPr lang="fr-FR" b="1" u="sng" dirty="0" smtClean="0"/>
              <a:t>d’écoute</a:t>
            </a:r>
          </a:p>
          <a:p>
            <a:r>
              <a:rPr lang="fr-FR" b="1" dirty="0" smtClean="0"/>
              <a:t>Laisser le temps </a:t>
            </a:r>
            <a:r>
              <a:rPr lang="fr-FR" dirty="0" smtClean="0"/>
              <a:t>pour faire produire des énoncés de plus en précis et organisés: vers le </a:t>
            </a:r>
            <a:r>
              <a:rPr lang="fr-FR" b="1" u="sng" dirty="0" smtClean="0"/>
              <a:t>parler en continu</a:t>
            </a:r>
            <a:endParaRPr lang="fr-FR" sz="2800" b="1" u="sng" dirty="0" smtClean="0"/>
          </a:p>
          <a:p>
            <a:r>
              <a:rPr lang="fr-FR" dirty="0" smtClean="0"/>
              <a:t>Organiser la classe pour qu’il y ait </a:t>
            </a:r>
            <a:r>
              <a:rPr lang="fr-FR" b="1" u="sng" dirty="0" smtClean="0"/>
              <a:t>échanges entre élèves</a:t>
            </a:r>
          </a:p>
          <a:p>
            <a:r>
              <a:rPr lang="fr-FR" dirty="0" smtClean="0"/>
              <a:t>Jouer sur la variable: </a:t>
            </a:r>
            <a:r>
              <a:rPr lang="fr-FR" b="1" dirty="0" smtClean="0"/>
              <a:t>seul/à plusieurs </a:t>
            </a:r>
            <a:r>
              <a:rPr lang="fr-FR" dirty="0" smtClean="0"/>
              <a:t>( </a:t>
            </a:r>
            <a:r>
              <a:rPr lang="fr-FR" dirty="0" err="1" smtClean="0"/>
              <a:t>co</a:t>
            </a:r>
            <a:r>
              <a:rPr lang="fr-FR" dirty="0" smtClean="0"/>
              <a:t>-élaboration)</a:t>
            </a:r>
          </a:p>
          <a:p>
            <a:r>
              <a:rPr lang="fr-FR" b="1" dirty="0" smtClean="0"/>
              <a:t>Nourrir</a:t>
            </a:r>
            <a:r>
              <a:rPr lang="fr-FR" dirty="0" smtClean="0"/>
              <a:t> les élèves avant et pendant le débat: </a:t>
            </a:r>
            <a:r>
              <a:rPr lang="fr-FR" b="1" u="sng" dirty="0" smtClean="0"/>
              <a:t>connaissances</a:t>
            </a:r>
            <a:r>
              <a:rPr lang="fr-FR" dirty="0" smtClean="0"/>
              <a:t> sur le sujet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3278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Programmer sur le cycle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Activités rituelles de communication: faire partager un savoir, une expérience qui  peut servir aux autres; les conseils d’élèves…, messages pour régler les conflits…</a:t>
            </a:r>
          </a:p>
          <a:p>
            <a:r>
              <a:rPr lang="fr-FR" dirty="0" smtClean="0"/>
              <a:t>Activités pour apprendre un genre oral : raconter, décrire, expliquer, débattre</a:t>
            </a:r>
          </a:p>
          <a:p>
            <a:r>
              <a:rPr lang="fr-FR" dirty="0" smtClean="0"/>
              <a:t>Dans la séance  disciplinaire, l’oral pour apprendre: l’objectif langagier : lexique/syntaxe</a:t>
            </a:r>
          </a:p>
          <a:p>
            <a:r>
              <a:rPr lang="fr-FR" dirty="0" smtClean="0"/>
              <a:t>Activités de mise en voix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9777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Indicateurs  de progressivité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 Longueur </a:t>
            </a:r>
            <a:r>
              <a:rPr lang="fr-FR" dirty="0"/>
              <a:t>des énoncés produits : vers le parler en continu</a:t>
            </a:r>
          </a:p>
          <a:p>
            <a:r>
              <a:rPr lang="fr-FR" dirty="0" smtClean="0"/>
              <a:t>Produire </a:t>
            </a:r>
            <a:r>
              <a:rPr lang="fr-FR" dirty="0"/>
              <a:t>des discours de plus en  plus complexes : les élèves produisent des propos oraux organisés dès le CM1 et le </a:t>
            </a:r>
            <a:r>
              <a:rPr lang="fr-FR" dirty="0" smtClean="0"/>
              <a:t>CM2,des </a:t>
            </a:r>
            <a:r>
              <a:rPr lang="fr-FR" dirty="0"/>
              <a:t>présentations orales plus formalisées en classe de sixième. </a:t>
            </a:r>
          </a:p>
          <a:p>
            <a:r>
              <a:rPr lang="fr-FR" dirty="0" smtClean="0"/>
              <a:t>Ecouter des messages et discours de plus en plus longs et complexes</a:t>
            </a:r>
          </a:p>
          <a:p>
            <a:r>
              <a:rPr lang="fr-FR" dirty="0" smtClean="0"/>
              <a:t>Les éléments </a:t>
            </a:r>
            <a:r>
              <a:rPr lang="fr-FR" dirty="0"/>
              <a:t>de la situation (familiarité du contexte, nature et présence des interlocuteurs connus, moins  connus, autre âge ...) </a:t>
            </a:r>
          </a:p>
          <a:p>
            <a:r>
              <a:rPr lang="fr-FR" dirty="0" smtClean="0"/>
              <a:t>Les modalités </a:t>
            </a:r>
            <a:r>
              <a:rPr lang="fr-FR" dirty="0"/>
              <a:t>pédagogiques (de l’étayage vers l’autonomie) seul/à plusieurs.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5415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Evaluer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En écoutant</a:t>
            </a:r>
          </a:p>
          <a:p>
            <a:r>
              <a:rPr lang="fr-FR" dirty="0" smtClean="0"/>
              <a:t>A certains moments, en enregistrant</a:t>
            </a:r>
          </a:p>
          <a:p>
            <a:r>
              <a:rPr lang="fr-FR" dirty="0" smtClean="0"/>
              <a:t>En associant les élèves ( construction de critères)</a:t>
            </a:r>
          </a:p>
          <a:p>
            <a:pPr marL="0" indent="0">
              <a:buNone/>
            </a:pPr>
            <a:r>
              <a:rPr lang="fr-FR" dirty="0" smtClean="0"/>
              <a:t>3 types de critères</a:t>
            </a:r>
          </a:p>
          <a:p>
            <a:pPr>
              <a:buFontTx/>
              <a:buChar char="-"/>
            </a:pPr>
            <a:r>
              <a:rPr lang="fr-FR" dirty="0" smtClean="0"/>
              <a:t>En lien avec le genre oral: ex: raconter: les informations sont dans l’ordre, présence de connecteurs variés</a:t>
            </a:r>
          </a:p>
          <a:p>
            <a:pPr>
              <a:buFontTx/>
              <a:buChar char="-"/>
            </a:pPr>
            <a:r>
              <a:rPr lang="fr-FR" dirty="0" smtClean="0"/>
              <a:t>En lien avec la langue: mobilise un vocabulaire adéquat, varié</a:t>
            </a:r>
          </a:p>
          <a:p>
            <a:pPr>
              <a:buFontTx/>
              <a:buChar char="-"/>
            </a:pPr>
            <a:r>
              <a:rPr lang="fr-FR" dirty="0" smtClean="0"/>
              <a:t>En lien avec l’aspect communication: écoute/ prend la parole/ compléter un propos, rester dans le sujet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4154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fr-FR" sz="4000" b="1" dirty="0">
                <a:latin typeface="Arial" panose="020B0604020202020204" pitchFamily="34" charset="0"/>
                <a:cs typeface="Arial" panose="020B0604020202020204" pitchFamily="34" charset="0"/>
              </a:rPr>
              <a:t>Des ressources</a:t>
            </a:r>
            <a:br>
              <a:rPr lang="fr-FR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4000" b="1" dirty="0">
                <a:latin typeface="Arial" panose="020B0604020202020204" pitchFamily="34" charset="0"/>
                <a:cs typeface="Arial" panose="020B0604020202020204" pitchFamily="34" charset="0"/>
              </a:rPr>
              <a:t>Documents d’accompagnement des programmes</a:t>
            </a:r>
            <a:br>
              <a:rPr lang="fr-FR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FR" sz="40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9007361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5" y="844848"/>
            <a:ext cx="2520280" cy="3010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9A5D4-511F-46FE-9C5E-03B27E1E0C2A}" type="slidenum">
              <a:rPr lang="fr-FR" smtClean="0"/>
              <a:pPr/>
              <a:t>39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4427984" y="908720"/>
            <a:ext cx="396044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solidFill>
                  <a:schemeClr val="bg2"/>
                </a:solidFill>
              </a:rPr>
              <a:t>Des aides à la </a:t>
            </a:r>
            <a:r>
              <a:rPr lang="fr-FR" sz="3200" dirty="0" smtClean="0">
                <a:solidFill>
                  <a:srgbClr val="365F9B"/>
                </a:solidFill>
              </a:rPr>
              <a:t>conception</a:t>
            </a:r>
            <a:r>
              <a:rPr lang="fr-FR" sz="3200" dirty="0" smtClean="0">
                <a:solidFill>
                  <a:schemeClr val="bg2"/>
                </a:solidFill>
              </a:rPr>
              <a:t> et à la mise en œuvre des enseignements </a:t>
            </a:r>
            <a:endParaRPr lang="fr-FR" sz="3200" dirty="0">
              <a:solidFill>
                <a:schemeClr val="bg2"/>
              </a:solidFill>
            </a:endParaRPr>
          </a:p>
        </p:txBody>
      </p:sp>
      <p:pic>
        <p:nvPicPr>
          <p:cNvPr id="6" name="Picture 4" descr="Afficher l'image d'orig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715" y="3563232"/>
            <a:ext cx="4493709" cy="2523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827584" y="4509120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365F9B"/>
                </a:solidFill>
              </a:rPr>
              <a:t>Des outils</a:t>
            </a:r>
            <a:endParaRPr lang="fr-FR" sz="2400" dirty="0">
              <a:solidFill>
                <a:srgbClr val="365F9B"/>
              </a:solidFill>
            </a:endParaRPr>
          </a:p>
        </p:txBody>
      </p:sp>
      <p:cxnSp>
        <p:nvCxnSpPr>
          <p:cNvPr id="11" name="Connecteur droit avec flèche 10"/>
          <p:cNvCxnSpPr/>
          <p:nvPr/>
        </p:nvCxnSpPr>
        <p:spPr>
          <a:xfrm flipH="1" flipV="1">
            <a:off x="3426663" y="1795755"/>
            <a:ext cx="936104" cy="1440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flipV="1">
            <a:off x="2267744" y="4653136"/>
            <a:ext cx="1512168" cy="1718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41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4000" y="274638"/>
            <a:ext cx="8686800" cy="1143000"/>
          </a:xfrm>
        </p:spPr>
        <p:txBody>
          <a:bodyPr>
            <a:normAutofit/>
          </a:bodyPr>
          <a:lstStyle/>
          <a:p>
            <a:r>
              <a:rPr lang="fr-FR" dirty="0" smtClean="0"/>
              <a:t>Quelques éclairages théoriques</a:t>
            </a:r>
            <a:endParaRPr lang="fr-FR" b="1" dirty="0">
              <a:latin typeface="Palatino Linotype"/>
              <a:cs typeface="Palatino Linotype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39700" y="2184400"/>
            <a:ext cx="8890000" cy="4432300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latin typeface="Palatino Linotype"/>
                <a:cs typeface="Palatino Linotype"/>
              </a:rPr>
              <a:t>L’oral, acte langagier </a:t>
            </a:r>
            <a:r>
              <a:rPr lang="fr-FR" sz="2800" b="1" dirty="0" smtClean="0">
                <a:latin typeface="Palatino Linotype"/>
                <a:cs typeface="Palatino Linotype"/>
                <a:hlinkClick r:id="rId3" action="ppaction://hlinkfile"/>
              </a:rPr>
              <a:t>JAKOBSON</a:t>
            </a:r>
            <a:r>
              <a:rPr lang="fr-FR" sz="2800" b="1" dirty="0" smtClean="0">
                <a:latin typeface="Palatino Linotype"/>
                <a:cs typeface="Palatino Linotype"/>
              </a:rPr>
              <a:t>:</a:t>
            </a:r>
            <a:r>
              <a:rPr lang="fr-FR" sz="2800" b="1" dirty="0" smtClean="0">
                <a:solidFill>
                  <a:srgbClr val="FFC000"/>
                </a:solidFill>
                <a:latin typeface="Palatino Linotype"/>
                <a:cs typeface="Palatino Linotype"/>
              </a:rPr>
              <a:t> </a:t>
            </a:r>
            <a:r>
              <a:rPr lang="fr-FR" sz="2800" b="1" dirty="0" smtClean="0">
                <a:latin typeface="Palatino Linotype"/>
                <a:cs typeface="Palatino Linotype"/>
              </a:rPr>
              <a:t>a modélisé l’acte de communication</a:t>
            </a:r>
          </a:p>
          <a:p>
            <a:endParaRPr lang="fr-FR" sz="2800" b="1" dirty="0">
              <a:solidFill>
                <a:srgbClr val="FFC000"/>
              </a:solidFill>
              <a:latin typeface="Palatino Linotype"/>
              <a:cs typeface="Palatino Linotype"/>
            </a:endParaRPr>
          </a:p>
          <a:p>
            <a:pPr marL="0" indent="0">
              <a:buNone/>
            </a:pPr>
            <a:endParaRPr lang="fr-FR" sz="2400" b="1" dirty="0" smtClean="0">
              <a:solidFill>
                <a:srgbClr val="FFC000"/>
              </a:solidFill>
              <a:latin typeface="Palatino Linotype"/>
              <a:cs typeface="Palatino Linotype"/>
            </a:endParaRPr>
          </a:p>
          <a:p>
            <a:r>
              <a:rPr lang="fr-FR" sz="2800" b="1" dirty="0" smtClean="0">
                <a:latin typeface="Palatino Linotype"/>
                <a:cs typeface="Palatino Linotype"/>
              </a:rPr>
              <a:t>L’oral, dans sa dimension sociale: les statuts des interlocuteurs influent sur la prise de parole, la nature du discours</a:t>
            </a:r>
          </a:p>
        </p:txBody>
      </p:sp>
    </p:spTree>
    <p:extLst>
      <p:ext uri="{BB962C8B-B14F-4D97-AF65-F5344CB8AC3E}">
        <p14:creationId xmlns:p14="http://schemas.microsoft.com/office/powerpoint/2010/main" val="298387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Des ressources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Comment </a:t>
            </a:r>
            <a:r>
              <a:rPr lang="fr-FR" dirty="0"/>
              <a:t>enseigner l’oral à l’école primaire, coordonné par Sylvie Plane et Claudine Garcia-</a:t>
            </a:r>
            <a:r>
              <a:rPr lang="fr-FR" dirty="0" err="1"/>
              <a:t>Debanc</a:t>
            </a:r>
            <a:r>
              <a:rPr lang="fr-FR" dirty="0"/>
              <a:t> ; INRP. HATIER pédagogie 2004, Pages 97/98</a:t>
            </a:r>
          </a:p>
          <a:p>
            <a:r>
              <a:rPr lang="fr-FR" dirty="0" smtClean="0"/>
              <a:t>Dossier </a:t>
            </a:r>
            <a:r>
              <a:rPr lang="fr-FR" dirty="0" smtClean="0"/>
              <a:t>débat MDL 59 sur site </a:t>
            </a:r>
            <a:r>
              <a:rPr lang="fr-FR" dirty="0" err="1" smtClean="0"/>
              <a:t>dsden</a:t>
            </a:r>
            <a:r>
              <a:rPr lang="fr-FR" dirty="0" smtClean="0"/>
              <a:t> 59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38348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1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FR" sz="31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L’oral</a:t>
            </a:r>
            <a:r>
              <a:rPr lang="fr-FR" sz="3100" b="1" dirty="0">
                <a:latin typeface="Arial" panose="020B0604020202020204" pitchFamily="34" charset="0"/>
                <a:cs typeface="Arial" panose="020B0604020202020204" pitchFamily="34" charset="0"/>
              </a:rPr>
              <a:t>, dans ses aspects linguistiques(</a:t>
            </a:r>
            <a:r>
              <a:rPr lang="fr-FR" sz="3100" b="1" dirty="0" err="1">
                <a:latin typeface="Arial" panose="020B0604020202020204" pitchFamily="34" charset="0"/>
                <a:cs typeface="Arial" panose="020B0604020202020204" pitchFamily="34" charset="0"/>
              </a:rPr>
              <a:t>cf</a:t>
            </a:r>
            <a:r>
              <a:rPr lang="fr-FR" sz="3100" b="1" dirty="0">
                <a:latin typeface="Arial" panose="020B0604020202020204" pitchFamily="34" charset="0"/>
                <a:cs typeface="Arial" panose="020B0604020202020204" pitchFamily="34" charset="0"/>
              </a:rPr>
              <a:t> travaux S. Plane)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Les marques spécifiques de l’oral spontané</a:t>
            </a:r>
          </a:p>
          <a:p>
            <a:endParaRPr lang="fr-FR" dirty="0"/>
          </a:p>
          <a:p>
            <a:r>
              <a:rPr lang="fr-FR" dirty="0" smtClean="0"/>
              <a:t>Moins linéaire que l’écrit</a:t>
            </a:r>
          </a:p>
          <a:p>
            <a:r>
              <a:rPr lang="fr-FR" dirty="0" smtClean="0"/>
              <a:t>Elliptique</a:t>
            </a:r>
          </a:p>
          <a:p>
            <a:r>
              <a:rPr lang="fr-FR" dirty="0" smtClean="0"/>
              <a:t>Hésitations, reprises…</a:t>
            </a:r>
          </a:p>
          <a:p>
            <a:r>
              <a:rPr lang="fr-FR" dirty="0" smtClean="0"/>
              <a:t>Adaptation du propos, correction, reformulation </a:t>
            </a:r>
            <a:r>
              <a:rPr lang="fr-FR" dirty="0"/>
              <a:t>en direct</a:t>
            </a:r>
            <a:endParaRPr lang="fr-FR" dirty="0" smtClean="0"/>
          </a:p>
          <a:p>
            <a:endParaRPr lang="fr-FR" dirty="0"/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121835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200" dirty="0"/>
              <a:t>Le contenu des énoncés de l’oral </a:t>
            </a:r>
            <a:r>
              <a:rPr lang="fr-FR" sz="3200" dirty="0" smtClean="0"/>
              <a:t>spontané. Exemple: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12648" y="1268760"/>
            <a:ext cx="8153400" cy="482724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fr-FR" b="1" dirty="0">
              <a:latin typeface="Palatino Linotype"/>
              <a:cs typeface="Palatino Linotype"/>
            </a:endParaRPr>
          </a:p>
          <a:p>
            <a:r>
              <a:rPr lang="fr-FR" sz="4600" i="1" dirty="0"/>
              <a:t>E1 : ils  vont sortir et après ils  vont se faire tuer</a:t>
            </a:r>
            <a:endParaRPr lang="fr-FR" sz="4600" dirty="0"/>
          </a:p>
          <a:p>
            <a:r>
              <a:rPr lang="fr-FR" sz="4600" i="1" dirty="0"/>
              <a:t>M : ils vont se faire tuer s’ils sortent</a:t>
            </a:r>
            <a:endParaRPr lang="fr-FR" sz="4600" dirty="0"/>
          </a:p>
          <a:p>
            <a:r>
              <a:rPr lang="fr-FR" sz="4600" i="1" dirty="0"/>
              <a:t>E2 : parce que y </a:t>
            </a:r>
            <a:r>
              <a:rPr lang="fr-FR" sz="4600" i="1" dirty="0">
                <a:solidFill>
                  <a:srgbClr val="92D050"/>
                </a:solidFill>
              </a:rPr>
              <a:t>a</a:t>
            </a:r>
            <a:r>
              <a:rPr lang="fr-FR" sz="4600" i="1" dirty="0"/>
              <a:t> pas la </a:t>
            </a:r>
            <a:r>
              <a:rPr lang="fr-FR" sz="4600" i="1" dirty="0">
                <a:solidFill>
                  <a:srgbClr val="FF0000"/>
                </a:solidFill>
              </a:rPr>
              <a:t>maman </a:t>
            </a:r>
            <a:r>
              <a:rPr lang="fr-FR" sz="4600" i="1" dirty="0"/>
              <a:t>eh ben, ils </a:t>
            </a:r>
            <a:r>
              <a:rPr lang="fr-FR" sz="4600" i="1" dirty="0">
                <a:solidFill>
                  <a:srgbClr val="92D050"/>
                </a:solidFill>
              </a:rPr>
              <a:t>vont</a:t>
            </a:r>
            <a:r>
              <a:rPr lang="fr-FR" sz="4600" i="1" dirty="0"/>
              <a:t> se faire </a:t>
            </a:r>
            <a:r>
              <a:rPr lang="fr-FR" sz="4600" i="1" dirty="0">
                <a:solidFill>
                  <a:srgbClr val="92D050"/>
                </a:solidFill>
              </a:rPr>
              <a:t>tuer</a:t>
            </a:r>
            <a:r>
              <a:rPr lang="fr-FR" sz="4600" i="1" dirty="0"/>
              <a:t> parce que il </a:t>
            </a:r>
            <a:r>
              <a:rPr lang="fr-FR" sz="4600" i="1" dirty="0">
                <a:solidFill>
                  <a:srgbClr val="92D050"/>
                </a:solidFill>
              </a:rPr>
              <a:t>sortira</a:t>
            </a:r>
            <a:r>
              <a:rPr lang="fr-FR" sz="4600" i="1" dirty="0"/>
              <a:t> et puis euh comme les </a:t>
            </a:r>
            <a:r>
              <a:rPr lang="fr-FR" sz="4600" i="1" dirty="0">
                <a:solidFill>
                  <a:srgbClr val="FF0000"/>
                </a:solidFill>
              </a:rPr>
              <a:t>bébés</a:t>
            </a:r>
            <a:r>
              <a:rPr lang="fr-FR" sz="4600" i="1" dirty="0"/>
              <a:t> ça </a:t>
            </a:r>
            <a:r>
              <a:rPr lang="fr-FR" sz="4600" i="1" dirty="0">
                <a:solidFill>
                  <a:srgbClr val="92D050"/>
                </a:solidFill>
              </a:rPr>
              <a:t>sait </a:t>
            </a:r>
            <a:r>
              <a:rPr lang="fr-FR" sz="4600" i="1" dirty="0"/>
              <a:t>un peu rien ils </a:t>
            </a:r>
            <a:r>
              <a:rPr lang="fr-FR" sz="4600" i="1" dirty="0">
                <a:solidFill>
                  <a:srgbClr val="92D050"/>
                </a:solidFill>
              </a:rPr>
              <a:t>sauront</a:t>
            </a:r>
            <a:r>
              <a:rPr lang="fr-FR" sz="4600" i="1" dirty="0"/>
              <a:t> pas qu’on </a:t>
            </a:r>
            <a:r>
              <a:rPr lang="fr-FR" sz="4600" i="1" dirty="0">
                <a:solidFill>
                  <a:srgbClr val="92D050"/>
                </a:solidFill>
              </a:rPr>
              <a:t>va</a:t>
            </a:r>
            <a:r>
              <a:rPr lang="fr-FR" sz="4600" i="1" dirty="0"/>
              <a:t> les </a:t>
            </a:r>
            <a:r>
              <a:rPr lang="fr-FR" sz="4600" i="1" dirty="0">
                <a:solidFill>
                  <a:srgbClr val="92D050"/>
                </a:solidFill>
              </a:rPr>
              <a:t>tuer</a:t>
            </a:r>
            <a:r>
              <a:rPr lang="fr-FR" sz="4600" i="1" dirty="0"/>
              <a:t> donc eux ils </a:t>
            </a:r>
            <a:r>
              <a:rPr lang="fr-FR" sz="4600" i="1" dirty="0">
                <a:solidFill>
                  <a:srgbClr val="92D050"/>
                </a:solidFill>
              </a:rPr>
              <a:t>sortiront</a:t>
            </a:r>
            <a:r>
              <a:rPr lang="fr-FR" sz="4600" i="1" dirty="0"/>
              <a:t> </a:t>
            </a:r>
            <a:r>
              <a:rPr lang="fr-FR" sz="4600" i="1" dirty="0" smtClean="0"/>
              <a:t>comme ça </a:t>
            </a:r>
            <a:r>
              <a:rPr lang="fr-FR" sz="4600" i="1" dirty="0"/>
              <a:t>et puis après les </a:t>
            </a:r>
            <a:r>
              <a:rPr lang="fr-FR" sz="4600" i="1" dirty="0">
                <a:solidFill>
                  <a:srgbClr val="FF0000"/>
                </a:solidFill>
              </a:rPr>
              <a:t>chasseurs</a:t>
            </a:r>
            <a:r>
              <a:rPr lang="fr-FR" sz="4600" i="1" dirty="0"/>
              <a:t>, eh ben, ils </a:t>
            </a:r>
            <a:r>
              <a:rPr lang="fr-FR" sz="4600" i="1" dirty="0">
                <a:solidFill>
                  <a:srgbClr val="92D050"/>
                </a:solidFill>
              </a:rPr>
              <a:t>vont</a:t>
            </a:r>
            <a:r>
              <a:rPr lang="fr-FR" sz="4600" i="1" dirty="0"/>
              <a:t> les </a:t>
            </a:r>
            <a:r>
              <a:rPr lang="fr-FR" sz="4600" i="1" dirty="0">
                <a:solidFill>
                  <a:srgbClr val="92D050"/>
                </a:solidFill>
              </a:rPr>
              <a:t>tuer</a:t>
            </a:r>
            <a:endParaRPr lang="fr-FR" sz="4600" dirty="0">
              <a:solidFill>
                <a:srgbClr val="92D050"/>
              </a:solidFill>
            </a:endParaRPr>
          </a:p>
          <a:p>
            <a:r>
              <a:rPr lang="fr-FR" sz="4600" i="1" dirty="0"/>
              <a:t>E3 : c’est pas des chasseurs</a:t>
            </a:r>
            <a:endParaRPr lang="fr-FR" sz="4600" dirty="0"/>
          </a:p>
          <a:p>
            <a:pPr marL="0" indent="0">
              <a:buNone/>
            </a:pPr>
            <a:endParaRPr lang="fr-FR" sz="4600" b="1" dirty="0" smtClean="0">
              <a:latin typeface="Palatino Linotype"/>
              <a:cs typeface="Palatino Linotype"/>
            </a:endParaRPr>
          </a:p>
          <a:p>
            <a:pPr marL="0" indent="0">
              <a:buNone/>
            </a:pPr>
            <a:endParaRPr lang="fr-FR" sz="2800" b="1" dirty="0" smtClean="0">
              <a:latin typeface="Palatino Linotype"/>
              <a:cs typeface="Palatino Linotype"/>
            </a:endParaRPr>
          </a:p>
          <a:p>
            <a:pPr marL="0" indent="0">
              <a:buNone/>
            </a:pPr>
            <a:endParaRPr lang="fr-FR" sz="2800" b="1" dirty="0" smtClean="0">
              <a:latin typeface="Palatino Linotype"/>
              <a:cs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389086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FR" b="1" dirty="0" smtClean="0">
                <a:latin typeface="Palatino Linotype"/>
                <a:cs typeface="Palatino Linotype"/>
              </a:rPr>
              <a:t>L’oral, du point de vue discursif: les grands genres oraux: raconter, expliquer, décrire, débattre…</a:t>
            </a:r>
          </a:p>
          <a:p>
            <a:endParaRPr lang="fr-FR" b="1" dirty="0">
              <a:latin typeface="Palatino Linotype"/>
              <a:cs typeface="Palatino Linotype"/>
            </a:endParaRPr>
          </a:p>
          <a:p>
            <a:pPr marL="0" indent="0" algn="ctr">
              <a:buNone/>
            </a:pPr>
            <a:r>
              <a:rPr lang="fr-FR" b="1" dirty="0" smtClean="0">
                <a:latin typeface="Palatino Linotype"/>
                <a:cs typeface="Palatino Linotype"/>
              </a:rPr>
              <a:t>Des oraux </a:t>
            </a:r>
            <a:r>
              <a:rPr lang="fr-FR" b="1" dirty="0" err="1" smtClean="0">
                <a:latin typeface="Palatino Linotype"/>
                <a:cs typeface="Palatino Linotype"/>
              </a:rPr>
              <a:t>monogérés</a:t>
            </a:r>
            <a:endParaRPr lang="fr-FR" b="1" dirty="0" smtClean="0">
              <a:latin typeface="Palatino Linotype"/>
              <a:cs typeface="Palatino Linotype"/>
            </a:endParaRPr>
          </a:p>
          <a:p>
            <a:pPr marL="0" indent="0" algn="ctr">
              <a:buNone/>
            </a:pPr>
            <a:endParaRPr lang="fr-FR" b="1" dirty="0">
              <a:latin typeface="Palatino Linotype"/>
              <a:cs typeface="Palatino Linotype"/>
            </a:endParaRPr>
          </a:p>
          <a:p>
            <a:pPr marL="0" indent="0" algn="ctr">
              <a:buNone/>
            </a:pPr>
            <a:r>
              <a:rPr lang="fr-FR" b="1" dirty="0" smtClean="0">
                <a:latin typeface="Palatino Linotype"/>
                <a:cs typeface="Palatino Linotype"/>
              </a:rPr>
              <a:t>Des oraux </a:t>
            </a:r>
            <a:r>
              <a:rPr lang="fr-FR" b="1" dirty="0" err="1" smtClean="0">
                <a:latin typeface="Palatino Linotype"/>
                <a:cs typeface="Palatino Linotype"/>
                <a:hlinkClick r:id="rId2" action="ppaction://hlinkfile"/>
              </a:rPr>
              <a:t>polygérés</a:t>
            </a:r>
            <a:endParaRPr lang="fr-FR" b="1" dirty="0" smtClean="0">
              <a:latin typeface="Palatino Linotype"/>
              <a:cs typeface="Palatino Linotype"/>
            </a:endParaRPr>
          </a:p>
          <a:p>
            <a:pPr marL="0" indent="0" algn="ctr">
              <a:buNone/>
            </a:pPr>
            <a:endParaRPr lang="fr-FR" b="1" dirty="0" smtClean="0">
              <a:latin typeface="Palatino Linotype"/>
              <a:cs typeface="Palatino Linotype"/>
            </a:endParaRPr>
          </a:p>
          <a:p>
            <a:pPr marL="0" indent="0" algn="ctr">
              <a:buNone/>
            </a:pPr>
            <a:r>
              <a:rPr lang="fr-FR" b="1" dirty="0" smtClean="0">
                <a:latin typeface="Palatino Linotype"/>
                <a:cs typeface="Palatino Linotype"/>
              </a:rPr>
              <a:t>D’ un oral spontané à un oral préparé</a:t>
            </a:r>
          </a:p>
          <a:p>
            <a:pPr algn="ctr"/>
            <a:endParaRPr lang="fr-FR" b="1" dirty="0">
              <a:latin typeface="Palatino Linotype"/>
              <a:cs typeface="Palatino Linotype"/>
            </a:endParaRPr>
          </a:p>
          <a:p>
            <a:endParaRPr lang="fr-FR" b="1" dirty="0" smtClean="0">
              <a:latin typeface="Palatino Linotype"/>
              <a:cs typeface="Palatino Linotype"/>
            </a:endParaRPr>
          </a:p>
          <a:p>
            <a:endParaRPr lang="fr-FR" sz="2800" b="1" dirty="0" smtClean="0">
              <a:latin typeface="Palatino Linotype"/>
              <a:cs typeface="Palatino Linotype"/>
            </a:endParaRPr>
          </a:p>
          <a:p>
            <a:endParaRPr lang="fr-FR" dirty="0" smtClean="0"/>
          </a:p>
          <a:p>
            <a:endParaRPr lang="fr-FR" b="1" dirty="0" smtClean="0">
              <a:latin typeface="Palatino Linotype"/>
              <a:cs typeface="Palatino Linotype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8183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30403" y="707106"/>
            <a:ext cx="8229600" cy="5462067"/>
          </a:xfrm>
        </p:spPr>
        <p:txBody>
          <a:bodyPr/>
          <a:lstStyle/>
          <a:p>
            <a:pPr marL="0" indent="0" algn="ctr">
              <a:buNone/>
            </a:pPr>
            <a:r>
              <a:rPr lang="fr-FR" b="1" dirty="0" smtClean="0"/>
              <a:t>Les enjeux</a:t>
            </a:r>
          </a:p>
          <a:p>
            <a:r>
              <a:rPr lang="fr-FR" dirty="0" smtClean="0"/>
              <a:t>Une demande sociale 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Une demande scolaire </a:t>
            </a:r>
            <a:endParaRPr lang="fr-FR" dirty="0"/>
          </a:p>
        </p:txBody>
      </p:sp>
      <p:pic>
        <p:nvPicPr>
          <p:cNvPr id="2050" name="Picture 2" descr="C:\Users\florence\AppData\Local\Microsoft\Windows\Temporary Internet Files\Content.IE5\GW2Z3GO8\groupe_parole1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484784"/>
            <a:ext cx="2592288" cy="1991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florence\AppData\Local\Microsoft\Windows\Temporary Internet Files\Content.IE5\SBHHVS1Q\images_(9)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2106" y="4293096"/>
            <a:ext cx="3179423" cy="2018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0-Amélie\1-PROD\Cycle 3\Français\Imports\bas de pag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44" y="6193698"/>
            <a:ext cx="9047492" cy="664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0-Amélie\1-PROD\Cycle 3\Français\Imports\titiere 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24"/>
            <a:ext cx="9123636" cy="54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2090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100"/>
    </mc:Choice>
    <mc:Fallback xmlns="">
      <p:transition spd="slow" advTm="491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Les inégalités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F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L’oral marqueur social: </a:t>
            </a: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l’oral est le  médium de la reconnaissance </a:t>
            </a:r>
            <a:r>
              <a:rPr lang="fr-F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sociale ( J.F.HALTE)</a:t>
            </a:r>
            <a:endParaRPr lang="fr-F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 langage, au cœur des inégalités</a:t>
            </a:r>
          </a:p>
          <a:p>
            <a:endParaRPr lang="fr-F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Rendre les attentes scolaires explicites</a:t>
            </a:r>
          </a:p>
          <a:p>
            <a:endParaRPr lang="fr-F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L’oral, pour apprendre à penser et comprendre (</a:t>
            </a:r>
            <a:r>
              <a:rPr lang="fr-F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E. BAUTIER</a:t>
            </a:r>
            <a:r>
              <a:rPr lang="fr-F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fr-F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b="1" dirty="0" smtClean="0">
              <a:latin typeface="Palatino Linotype"/>
              <a:cs typeface="Palatino Linotype"/>
            </a:endParaRPr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5533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dian">
  <a:themeElements>
    <a:clrScheme name="Mé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é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1738</TotalTime>
  <Words>1226</Words>
  <Application>Microsoft Office PowerPoint</Application>
  <PresentationFormat>Affichage à l'écran (4:3)</PresentationFormat>
  <Paragraphs>267</Paragraphs>
  <Slides>40</Slides>
  <Notes>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40</vt:i4>
      </vt:variant>
    </vt:vector>
  </HeadingPairs>
  <TitlesOfParts>
    <vt:vector size="41" baseType="lpstr">
      <vt:lpstr>Médian</vt:lpstr>
      <vt:lpstr>L’oral au cycle 3</vt:lpstr>
      <vt:lpstr>L’oral, un objet complexe</vt:lpstr>
      <vt:lpstr>Plan </vt:lpstr>
      <vt:lpstr>Quelques éclairages théoriques</vt:lpstr>
      <vt:lpstr> L’oral, dans ses aspects linguistiques(cf travaux S. Plane) </vt:lpstr>
      <vt:lpstr>Le contenu des énoncés de l’oral spontané. Exemple:</vt:lpstr>
      <vt:lpstr>Présentation PowerPoint</vt:lpstr>
      <vt:lpstr>Présentation PowerPoint</vt:lpstr>
      <vt:lpstr>Les inégalités</vt:lpstr>
      <vt:lpstr>Présentation PowerPoint</vt:lpstr>
      <vt:lpstr> Programmes Comprendre et s'exprimer à l'oral  </vt:lpstr>
      <vt:lpstr>Les attendus : fin de cycle</vt:lpstr>
      <vt:lpstr>Programmes: points forts</vt:lpstr>
      <vt:lpstr>Présentation PowerPoint</vt:lpstr>
      <vt:lpstr>L’oral dans la classe</vt:lpstr>
      <vt:lpstr>Trois grandes entrées ( cf ressources eduscol)</vt:lpstr>
      <vt:lpstr>Entrée 2: une situation</vt:lpstr>
      <vt:lpstr>Ecouter</vt:lpstr>
      <vt:lpstr>L’oral à apprendre</vt:lpstr>
      <vt:lpstr>S’appuyer sur les « genres oraux »</vt:lpstr>
      <vt:lpstr>Une séquence : Apprendre à débattre: dossier MDL 59</vt:lpstr>
      <vt:lpstr>Les stratégies argumentatives ( Mme Picques/cf dossier débat; groupe MDL 59)</vt:lpstr>
      <vt:lpstr>Des aides</vt:lpstr>
      <vt:lpstr>Débattre pour apprendre </vt:lpstr>
      <vt:lpstr>La question des lanceurs de débat et des relances ( doivent être centrées sur le savoir en jeu)</vt:lpstr>
      <vt:lpstr>Présentation PowerPoint</vt:lpstr>
      <vt:lpstr>Intervenir</vt:lpstr>
      <vt:lpstr>Le débat: situation très riche pour répondre aux attentes Compétences travaillées</vt:lpstr>
      <vt:lpstr>Des fiches-ressources ( mission MDL 59)</vt:lpstr>
      <vt:lpstr>D’autres situations</vt:lpstr>
      <vt:lpstr> </vt:lpstr>
      <vt:lpstr>Les gestes professionnels</vt:lpstr>
      <vt:lpstr>Les gestes professionnels</vt:lpstr>
      <vt:lpstr>Présentation PowerPoint</vt:lpstr>
      <vt:lpstr>Programmer sur le cycle</vt:lpstr>
      <vt:lpstr>Indicateurs  de progressivité</vt:lpstr>
      <vt:lpstr>Evaluer</vt:lpstr>
      <vt:lpstr> </vt:lpstr>
      <vt:lpstr>Présentation PowerPoint</vt:lpstr>
      <vt:lpstr>Des ressources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Intervention Hellemmes</dc:title>
  <dc:creator>utilisateur</dc:creator>
  <cp:lastModifiedBy>utilisateur</cp:lastModifiedBy>
  <cp:revision>228</cp:revision>
  <dcterms:created xsi:type="dcterms:W3CDTF">2016-11-10T13:36:45Z</dcterms:created>
  <dcterms:modified xsi:type="dcterms:W3CDTF">2017-03-06T11:46:28Z</dcterms:modified>
</cp:coreProperties>
</file>